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68" r:id="rId2"/>
    <p:sldMasterId id="2147484011" r:id="rId3"/>
    <p:sldMasterId id="2147484023" r:id="rId4"/>
    <p:sldMasterId id="2147484035" r:id="rId5"/>
    <p:sldMasterId id="2147484047" r:id="rId6"/>
    <p:sldMasterId id="2147484059" r:id="rId7"/>
    <p:sldMasterId id="2147484071" r:id="rId8"/>
  </p:sldMasterIdLst>
  <p:notesMasterIdLst>
    <p:notesMasterId r:id="rId33"/>
  </p:notesMasterIdLst>
  <p:sldIdLst>
    <p:sldId id="256" r:id="rId9"/>
    <p:sldId id="347" r:id="rId10"/>
    <p:sldId id="348" r:id="rId11"/>
    <p:sldId id="352" r:id="rId12"/>
    <p:sldId id="336" r:id="rId13"/>
    <p:sldId id="337" r:id="rId14"/>
    <p:sldId id="338" r:id="rId15"/>
    <p:sldId id="318" r:id="rId16"/>
    <p:sldId id="349" r:id="rId17"/>
    <p:sldId id="350" r:id="rId18"/>
    <p:sldId id="339" r:id="rId19"/>
    <p:sldId id="351" r:id="rId20"/>
    <p:sldId id="346" r:id="rId21"/>
    <p:sldId id="314" r:id="rId22"/>
    <p:sldId id="306" r:id="rId23"/>
    <p:sldId id="340" r:id="rId24"/>
    <p:sldId id="321" r:id="rId25"/>
    <p:sldId id="341" r:id="rId26"/>
    <p:sldId id="342" r:id="rId27"/>
    <p:sldId id="344" r:id="rId28"/>
    <p:sldId id="343" r:id="rId29"/>
    <p:sldId id="311" r:id="rId30"/>
    <p:sldId id="345" r:id="rId31"/>
    <p:sldId id="296" r:id="rId32"/>
  </p:sldIdLst>
  <p:sldSz cx="9144000" cy="6858000" type="screen4x3"/>
  <p:notesSz cx="6881813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0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spq.qc.ca\dfs\Secure\INSPQ\DDIC\Partage\Fanny%20Lem&#233;tayer\Projet%20Loteries\RAPPORTS\Mise%20en%20forme-19-6-2012%20AM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EXPO!$A$2</c:f>
              <c:strCache>
                <c:ptCount val="1"/>
                <c:pt idx="0">
                  <c:v>Loto-Québec</c:v>
                </c:pt>
              </c:strCache>
            </c:strRef>
          </c:tx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bg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4</a:t>
                    </a:r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3</a:t>
                    </a:r>
                    <a:r>
                      <a:rPr lang="en-US" smtClean="0"/>
                      <a:t>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EXPO!$B$1:$F$1</c:f>
              <c:strCache>
                <c:ptCount val="5"/>
                <c:pt idx="0">
                  <c:v>Une à plusieurs fois par jour</c:v>
                </c:pt>
                <c:pt idx="1">
                  <c:v>Une à plusieurs fois par semaine</c:v>
                </c:pt>
                <c:pt idx="2">
                  <c:v>Une à trois fois par mois</c:v>
                </c:pt>
                <c:pt idx="3">
                  <c:v>Jamais</c:v>
                </c:pt>
                <c:pt idx="4">
                  <c:v>Je ne sais pas</c:v>
                </c:pt>
              </c:strCache>
            </c:strRef>
          </c:cat>
          <c:val>
            <c:numRef>
              <c:f>EXPO!$B$2:$F$2</c:f>
              <c:numCache>
                <c:formatCode>General</c:formatCode>
                <c:ptCount val="5"/>
                <c:pt idx="0">
                  <c:v>42.160000000000011</c:v>
                </c:pt>
                <c:pt idx="1">
                  <c:v>38.720000000000013</c:v>
                </c:pt>
                <c:pt idx="2">
                  <c:v>6.34</c:v>
                </c:pt>
                <c:pt idx="3">
                  <c:v>6.26</c:v>
                </c:pt>
                <c:pt idx="4">
                  <c:v>6.51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065124342909819"/>
          <c:y val="0.12588647557678775"/>
          <c:w val="0.33820964337296044"/>
          <c:h val="0.8364116949968522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BC8B3827-ACCE-4449-A06C-BEA5CCAE5A39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22BF59D5-1524-4C38-B7C1-19DE70CDC81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0711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smtClean="0"/>
              <a:t>Cohen, Hancok, Triangle épidémiologique (Mauslner)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34F35D-BE4A-46DD-B98A-66FB05B3FCEF}" type="slidenum">
              <a:rPr lang="fr-CA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fr-CA" alt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smtClean="0"/>
              <a:t>Cohen, Hancok, Triangle épidémiologique (Mauslner)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34F35D-BE4A-46DD-B98A-66FB05B3FCEF}" type="slidenum">
              <a:rPr lang="fr-CA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fr-CA" alt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smtClean="0"/>
              <a:t>Cohen, Hancok, Triangle épidémiologique (Mauslner)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34F35D-BE4A-46DD-B98A-66FB05B3FCEF}" type="slidenum">
              <a:rPr lang="fr-CA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fr-CA" alt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Évolution des outils... DSM, IGPJ, MPJP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F59D5-1524-4C38-B7C1-19DE70CDC814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741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smtClean="0"/>
              <a:t>Cohen, Hancok, Triangle épidémiologique (Mauslner)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34F35D-BE4A-46DD-B98A-66FB05B3FCEF}" type="slidenum">
              <a:rPr lang="fr-CA" altLang="fr-FR" smtClean="0"/>
              <a:pPr eaLnBrk="1" hangingPunct="1">
                <a:spcBef>
                  <a:spcPct val="0"/>
                </a:spcBef>
              </a:pPr>
              <a:t>8</a:t>
            </a:fld>
            <a:endParaRPr lang="fr-CA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dirty="0" smtClean="0"/>
              <a:t>Cohen, </a:t>
            </a:r>
            <a:r>
              <a:rPr lang="fr-CA" altLang="fr-FR" dirty="0" err="1" smtClean="0"/>
              <a:t>Hancok</a:t>
            </a:r>
            <a:r>
              <a:rPr lang="fr-CA" altLang="fr-FR" dirty="0" smtClean="0"/>
              <a:t>, Triangle épidémiologique (</a:t>
            </a:r>
            <a:r>
              <a:rPr lang="fr-CA" altLang="fr-FR" dirty="0" err="1" smtClean="0"/>
              <a:t>Mauslner</a:t>
            </a:r>
            <a:r>
              <a:rPr lang="fr-CA" altLang="fr-FR" dirty="0" smtClean="0"/>
              <a:t>)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34F35D-BE4A-46DD-B98A-66FB05B3FCEF}" type="slidenum">
              <a:rPr lang="fr-CA" altLang="fr-FR" smtClean="0"/>
              <a:pPr eaLnBrk="1" hangingPunct="1">
                <a:spcBef>
                  <a:spcPct val="0"/>
                </a:spcBef>
              </a:pPr>
              <a:t>15</a:t>
            </a:fld>
            <a:endParaRPr lang="fr-CA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smtClean="0"/>
              <a:t>Cohen, Hancok, Triangle épidémiologique (Mauslner)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34F35D-BE4A-46DD-B98A-66FB05B3FCEF}" type="slidenum">
              <a:rPr lang="fr-CA" altLang="fr-FR" smtClean="0"/>
              <a:pPr eaLnBrk="1" hangingPunct="1">
                <a:spcBef>
                  <a:spcPct val="0"/>
                </a:spcBef>
              </a:pPr>
              <a:t>17</a:t>
            </a:fld>
            <a:endParaRPr lang="fr-CA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smtClean="0"/>
              <a:t>Cohen, Hancok, Triangle épidémiologique (Mauslner)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34F35D-BE4A-46DD-B98A-66FB05B3FCEF}" type="slidenum">
              <a:rPr lang="fr-CA" altLang="fr-FR" smtClean="0"/>
              <a:pPr eaLnBrk="1" hangingPunct="1">
                <a:spcBef>
                  <a:spcPct val="0"/>
                </a:spcBef>
              </a:pPr>
              <a:t>22</a:t>
            </a:fld>
            <a:endParaRPr lang="fr-CA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1D6F-60FA-4A70-A21E-8876468F9B13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CD9D-469E-4468-A853-1279B0BB9D7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501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3EEF-E865-491D-829F-3354D0161A0E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1F8C-1407-47D1-A4AF-3F856D7C43F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398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A267-BC26-4A1F-A0A5-FA117BC84D59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30A2-5636-4715-ADED-11FA23576D5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859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B943C-7913-4A91-B277-6FE13AB4DDF7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A2544-A66C-4B3D-8CC4-2E1E39A95FE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5926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616F-9AA4-4412-B1D8-9808D125669D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7C2A-CD7D-4C03-BB3F-E1202EEB8D5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688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499A-36DA-4524-A6C9-D52B05C6CBC8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CD5B-836F-46B6-9B4A-3E894BE475A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48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D0C9-DBD0-47A6-AEF4-6FFD57E1EF72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C21A1-71D7-4FBF-B503-4A06416BC9F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8373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8C313-A091-473D-A412-A213BD160140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C6426-8689-4CBB-921D-160F9E8803B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37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52D7-2B18-4439-94A4-EF380608AE55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473FE-5039-4751-A046-3C3A2F9862A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195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C176-FE39-4981-AD77-DB7AC5CE323D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0F19-A958-41EB-B981-3988B4A6899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766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E2CE-AB1E-4483-98C9-805F0275C96F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4BDB1-656D-42F7-B426-03CBC1E0F1F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501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B4FB-055E-4A01-8F80-126BA3E068DE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0373-00A8-494B-B5D9-74E3B6BFCEF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6882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59CF3-90F7-4D8E-B571-D6CD356F8C6A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3F4A-6835-4C7A-9602-AED3E5B6EF1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2021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4D93-2B42-46A3-B728-41D49CDBB8C7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ACA1-DE4A-4D5D-9482-1B9760F93AE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0581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0675" y="274638"/>
            <a:ext cx="22225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51827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7065E-3A55-4A6C-A1F0-9A2CD703CD7E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DD00-4F03-4B6D-976A-981CA5BAE18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942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79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44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79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57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32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20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5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F401-F83D-4F04-B3C3-0B02EDBA1EA6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25CF-A66D-4B4B-99F0-F81E816644B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4374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33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73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52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50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44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3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6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02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3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DF56-10E3-4D1B-8E2B-F53DB46D187D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772B-C587-499F-A952-ADE91254EBC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0127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36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42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88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0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71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66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59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55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6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6816-4DB9-4493-BAC2-D32359A11B0D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6246-303A-4F6C-ACA1-89367B55FC7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5242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46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28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28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36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10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2017-06-02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26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1D6F-60FA-4A70-A21E-8876468F9B13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CD9D-469E-4468-A853-1279B0BB9D7A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45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B4FB-055E-4A01-8F80-126BA3E068DE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0373-00A8-494B-B5D9-74E3B6BFCEFB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016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F401-F83D-4F04-B3C3-0B02EDBA1EA6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25CF-A66D-4B4B-99F0-F81E816644B3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06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DF56-10E3-4D1B-8E2B-F53DB46D187D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772B-C587-499F-A952-ADE91254EBC9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0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71B0-9260-4006-9356-963EFDE6889B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F162-153E-4164-A06A-2D86B208A25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91258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6816-4DB9-4493-BAC2-D32359A11B0D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6246-303A-4F6C-ACA1-89367B55FC7C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52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71B0-9260-4006-9356-963EFDE6889B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F162-153E-4164-A06A-2D86B208A250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05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2A37-77A3-4BBB-AF6D-C1EE9462FC1D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19AE-887F-486A-9794-01747994EBF3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57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DFEC-0BF9-4E42-9671-D0738CA1016C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FE87-30CA-42AE-9C17-CC862259ADCD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59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D5CF-CA08-46C1-856A-38131A266C03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70C4-7BEE-413D-BE95-3B110AFF368C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261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3EEF-E865-491D-829F-3354D0161A0E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1F8C-1407-47D1-A4AF-3F856D7C43F6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75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A267-BC26-4A1F-A0A5-FA117BC84D59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30A2-5636-4715-ADED-11FA23576D52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853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1D6F-60FA-4A70-A21E-8876468F9B13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CD9D-469E-4468-A853-1279B0BB9D7A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53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B4FB-055E-4A01-8F80-126BA3E068DE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0373-00A8-494B-B5D9-74E3B6BFCEFB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6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F401-F83D-4F04-B3C3-0B02EDBA1EA6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25CF-A66D-4B4B-99F0-F81E816644B3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6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2A37-77A3-4BBB-AF6D-C1EE9462FC1D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19AE-887F-486A-9794-01747994EBF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9693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DF56-10E3-4D1B-8E2B-F53DB46D187D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772B-C587-499F-A952-ADE91254EBC9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658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6816-4DB9-4493-BAC2-D32359A11B0D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6246-303A-4F6C-ACA1-89367B55FC7C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941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71B0-9260-4006-9356-963EFDE6889B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F162-153E-4164-A06A-2D86B208A250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39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2A37-77A3-4BBB-AF6D-C1EE9462FC1D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19AE-887F-486A-9794-01747994EBF3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5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DFEC-0BF9-4E42-9671-D0738CA1016C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FE87-30CA-42AE-9C17-CC862259ADCD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9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D5CF-CA08-46C1-856A-38131A266C03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70C4-7BEE-413D-BE95-3B110AFF368C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719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3EEF-E865-491D-829F-3354D0161A0E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1F8C-1407-47D1-A4AF-3F856D7C43F6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03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A267-BC26-4A1F-A0A5-FA117BC84D59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30A2-5636-4715-ADED-11FA23576D52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21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1D6F-60FA-4A70-A21E-8876468F9B13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CD9D-469E-4468-A853-1279B0BB9D7A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037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B4FB-055E-4A01-8F80-126BA3E068DE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0373-00A8-494B-B5D9-74E3B6BFCEFB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0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DFEC-0BF9-4E42-9671-D0738CA1016C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FE87-30CA-42AE-9C17-CC862259ADC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05547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F401-F83D-4F04-B3C3-0B02EDBA1EA6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25CF-A66D-4B4B-99F0-F81E816644B3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8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DF56-10E3-4D1B-8E2B-F53DB46D187D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772B-C587-499F-A952-ADE91254EBC9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02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6816-4DB9-4493-BAC2-D32359A11B0D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6246-303A-4F6C-ACA1-89367B55FC7C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61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71B0-9260-4006-9356-963EFDE6889B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F162-153E-4164-A06A-2D86B208A250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561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2A37-77A3-4BBB-AF6D-C1EE9462FC1D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19AE-887F-486A-9794-01747994EBF3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711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DFEC-0BF9-4E42-9671-D0738CA1016C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FE87-30CA-42AE-9C17-CC862259ADCD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07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D5CF-CA08-46C1-856A-38131A266C03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70C4-7BEE-413D-BE95-3B110AFF368C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078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3EEF-E865-491D-829F-3354D0161A0E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1F8C-1407-47D1-A4AF-3F856D7C43F6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03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A267-BC26-4A1F-A0A5-FA117BC84D59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30A2-5636-4715-ADED-11FA23576D52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D5CF-CA08-46C1-856A-38131A266C03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70C4-7BEE-413D-BE95-3B110AFF368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100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68937-D1A7-46DF-AACB-3942B41F9F05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F0E408-783B-4F0C-9DDF-4D5A9D91ECD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50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9E0F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8893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0A13D89-2FFF-45CB-B02E-AA939541A287}" type="datetimeFigureOut">
              <a:rPr lang="fr-CA"/>
              <a:pPr>
                <a:defRPr/>
              </a:pPr>
              <a:t>2017-06-02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900B3A-F42F-4F9C-99D4-0D1BF2EB92A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Jenkins v2.0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Jenkins v2.0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Jenkins v2.0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Jenkins v2.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Jenkins v2.0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Jenkins v2.0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Jenkins v2.0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Jenkins v2.0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5000"/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0000"/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30000"/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9F5D7F2-30DA-4BC1-B13B-2336E382F2D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02/06/2017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9807FF-B494-4431-975F-E5EB55C0B78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99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2017-06-02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05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628041-86F3-41EB-A7C7-85D2ADA41FEE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2017-06-02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B8EC92-C1D8-4957-9000-C24F096790E3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22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68937-D1A7-46DF-AACB-3942B41F9F05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F0E408-783B-4F0C-9DDF-4D5A9D91ECD1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49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68937-D1A7-46DF-AACB-3942B41F9F05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F0E408-783B-4F0C-9DDF-4D5A9D91ECD1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1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68937-D1A7-46DF-AACB-3942B41F9F05}" type="datetimeFigureOut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2017-06-02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F0E408-783B-4F0C-9DDF-4D5A9D91ECD1}" type="slidenum">
              <a:rPr lang="fr-CA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07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217545" y="5229200"/>
            <a:ext cx="4357630" cy="12922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Jean-François Biron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1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Coordonnateur du comité régional de prévention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1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sur les jeux d’argent et les dépendances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1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Agent de planification, programmation et recherche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Direction de santé publique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1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CIUSSS Centre-Sud-de-l’Île-de-Montréal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00938" y="4221088"/>
            <a:ext cx="41044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Présentation à la Maison Jean Lapointe</a:t>
            </a:r>
          </a:p>
          <a:p>
            <a:pPr>
              <a:defRPr/>
            </a:pPr>
            <a:r>
              <a:rPr lang="fr-CA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Montréal, 5 juin 2017</a:t>
            </a:r>
            <a:endParaRPr lang="fr-CA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51" y="1981560"/>
            <a:ext cx="3575248" cy="18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26903" y="764704"/>
            <a:ext cx="489654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A" sz="2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Trebuchet MS" pitchFamily="34" charset="0"/>
              </a:rPr>
              <a:t>Jeux d’argent et santé </a:t>
            </a:r>
            <a:r>
              <a:rPr lang="fr-C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rebuchet MS" pitchFamily="34" charset="0"/>
              </a:rPr>
              <a:t>publique</a:t>
            </a:r>
          </a:p>
          <a:p>
            <a:pPr algn="ctr">
              <a:spcAft>
                <a:spcPts val="600"/>
              </a:spcAft>
            </a:pPr>
            <a:r>
              <a:rPr lang="fr-C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Quoi de neuf ?</a:t>
            </a:r>
            <a:endParaRPr lang="fr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58763" y="981075"/>
            <a:ext cx="856773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 smtClean="0">
                <a:solidFill>
                  <a:srgbClr val="000000"/>
                </a:solidFill>
                <a:latin typeface="Gill Sans MT" pitchFamily="34" charset="0"/>
              </a:rPr>
              <a:t>1. </a:t>
            </a: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Avez-vous misé plus d’argent que vous pouviez vous permettre de perdre ?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2. Avez-vous eu besoin de miser plus d’argent pour obtenir la même excitation ? 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3. Êtes-vous retourné jouer une autre journée pour récupérer l’argent que vous aviez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perdu ?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4. Avez-vous vendu quelque chose ou emprunté pour obtenir de l’argent pour jouer ?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5. Avez-vous déjà senti que vous aviez peut-être un problème de jeu ?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6. Le jeu </a:t>
            </a:r>
            <a:r>
              <a:rPr lang="fr-CA" altLang="fr-FR" sz="1600" dirty="0" err="1">
                <a:solidFill>
                  <a:srgbClr val="000000"/>
                </a:solidFill>
                <a:latin typeface="Gill Sans MT" pitchFamily="34" charset="0"/>
              </a:rPr>
              <a:t>a-t-il</a:t>
            </a: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 causé chez vous des problèmes de santé, y compris du stress ou de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l’angoisse?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7. Des personnes </a:t>
            </a:r>
            <a:r>
              <a:rPr lang="fr-CA" altLang="fr-FR" sz="1600" dirty="0" err="1">
                <a:solidFill>
                  <a:srgbClr val="000000"/>
                </a:solidFill>
                <a:latin typeface="Gill Sans MT" pitchFamily="34" charset="0"/>
              </a:rPr>
              <a:t>ont-elles</a:t>
            </a: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 critiqué vos habitudes de jeu ou vous </a:t>
            </a:r>
            <a:r>
              <a:rPr lang="fr-CA" altLang="fr-FR" sz="1600" dirty="0" err="1">
                <a:solidFill>
                  <a:srgbClr val="000000"/>
                </a:solidFill>
                <a:latin typeface="Gill Sans MT" pitchFamily="34" charset="0"/>
              </a:rPr>
              <a:t>ont-elles</a:t>
            </a: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 dit que vous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aviez un problème de jeu (même si vous estimiez qu’elles avaient tort) ?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8. Vos habitudes de jeu </a:t>
            </a:r>
            <a:r>
              <a:rPr lang="fr-CA" altLang="fr-FR" sz="1600" dirty="0" err="1">
                <a:solidFill>
                  <a:srgbClr val="000000"/>
                </a:solidFill>
                <a:latin typeface="Gill Sans MT" pitchFamily="34" charset="0"/>
              </a:rPr>
              <a:t>ont-elles</a:t>
            </a: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 causé des difficultés financières à vous ou à votre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ménage ?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9. Vous êtes-vous déjà senti coupable de vos habitudes de jeu ou de ce qui arrive quand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latin typeface="Gill Sans MT" pitchFamily="34" charset="0"/>
              </a:rPr>
              <a:t>vous jouez ?</a:t>
            </a:r>
          </a:p>
        </p:txBody>
      </p:sp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1835150" y="347663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altLang="fr-FR" sz="2000" b="1" u="sng" kern="0" dirty="0">
                <a:solidFill>
                  <a:prstClr val="black"/>
                </a:solidFill>
              </a:rPr>
              <a:t>Indice de gravité des problèmes de jeu de l’ICJE</a:t>
            </a:r>
          </a:p>
        </p:txBody>
      </p:sp>
      <p:sp>
        <p:nvSpPr>
          <p:cNvPr id="2" name="Multiplier 1"/>
          <p:cNvSpPr/>
          <p:nvPr/>
        </p:nvSpPr>
        <p:spPr>
          <a:xfrm>
            <a:off x="7380288" y="1052513"/>
            <a:ext cx="287337" cy="2159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" name="Multiplier 5"/>
          <p:cNvSpPr/>
          <p:nvPr/>
        </p:nvSpPr>
        <p:spPr>
          <a:xfrm>
            <a:off x="6661150" y="2852738"/>
            <a:ext cx="287338" cy="2159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7" name="Multiplier 6"/>
          <p:cNvSpPr/>
          <p:nvPr/>
        </p:nvSpPr>
        <p:spPr>
          <a:xfrm>
            <a:off x="1403350" y="3573463"/>
            <a:ext cx="288925" cy="2159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Multiplier 7"/>
          <p:cNvSpPr/>
          <p:nvPr/>
        </p:nvSpPr>
        <p:spPr>
          <a:xfrm>
            <a:off x="6805613" y="4292600"/>
            <a:ext cx="287337" cy="2159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Multiplier 8"/>
          <p:cNvSpPr/>
          <p:nvPr/>
        </p:nvSpPr>
        <p:spPr>
          <a:xfrm>
            <a:off x="1260475" y="5013325"/>
            <a:ext cx="287338" cy="2159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Multiplier 9"/>
          <p:cNvSpPr/>
          <p:nvPr/>
        </p:nvSpPr>
        <p:spPr>
          <a:xfrm>
            <a:off x="1504950" y="5684838"/>
            <a:ext cx="288925" cy="2174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Multiplier 10"/>
          <p:cNvSpPr/>
          <p:nvPr/>
        </p:nvSpPr>
        <p:spPr>
          <a:xfrm>
            <a:off x="7956550" y="2492375"/>
            <a:ext cx="287338" cy="2159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102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118225"/>
            <a:ext cx="2127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2" name="ZoneTexte 2"/>
          <p:cNvSpPr txBox="1">
            <a:spLocks noChangeArrowheads="1"/>
          </p:cNvSpPr>
          <p:nvPr/>
        </p:nvSpPr>
        <p:spPr bwMode="auto">
          <a:xfrm>
            <a:off x="5219700" y="6019800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800"/>
              <a:t>=  </a:t>
            </a:r>
            <a:r>
              <a:rPr lang="fr-CA" altLang="fr-FR" sz="1800" b="1"/>
              <a:t>notion de conséquences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DFB7-B26F-425B-B30F-0F8E51CCB1BA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438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77788"/>
            <a:ext cx="6578600" cy="6700837"/>
          </a:xfrm>
          <a:prstGeom prst="rect">
            <a:avLst/>
          </a:prstGeom>
          <a:solidFill>
            <a:schemeClr val="tx1">
              <a:lumMod val="95000"/>
              <a:alpha val="92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50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DFB7-B26F-425B-B30F-0F8E51CCB1BA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467606" y="260648"/>
            <a:ext cx="7992888" cy="590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A" b="1" dirty="0">
                <a:latin typeface="Calibri"/>
                <a:ea typeface="Calibri"/>
                <a:cs typeface="Times New Roman"/>
              </a:rPr>
              <a:t>Mesure populationnelle de jeu </a:t>
            </a:r>
            <a:r>
              <a:rPr lang="fr-CA" b="1" dirty="0" smtClean="0">
                <a:latin typeface="Calibri"/>
                <a:ea typeface="Calibri"/>
                <a:cs typeface="Times New Roman"/>
              </a:rPr>
              <a:t>préjudiciable (en processus de validation)</a:t>
            </a:r>
            <a:endParaRPr lang="fr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fr-CA" sz="1600" b="1" dirty="0">
                <a:latin typeface="Calibri"/>
                <a:ea typeface="Calibri"/>
                <a:cs typeface="Times New Roman"/>
              </a:rPr>
              <a:t>1. 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En </a:t>
            </a:r>
            <a:r>
              <a:rPr lang="fr-CA" sz="1600" dirty="0" smtClean="0">
                <a:latin typeface="Calibri"/>
                <a:ea typeface="Calibri"/>
                <a:cs typeface="Times New Roman"/>
              </a:rPr>
              <a:t>pensant au temps dont vous disposez pour l’ensemble de vos occupations, 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estimez-vous avoir </a:t>
            </a:r>
            <a:r>
              <a:rPr lang="fr-CA" sz="1600" b="1" u="sng" dirty="0">
                <a:latin typeface="Calibri"/>
                <a:ea typeface="Calibri"/>
                <a:cs typeface="Times New Roman"/>
              </a:rPr>
              <a:t>passé trop de temps 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à jouer à des jeux </a:t>
            </a:r>
            <a:r>
              <a:rPr lang="fr-CA" sz="1600" dirty="0" smtClean="0">
                <a:latin typeface="Calibri"/>
                <a:ea typeface="Calibri"/>
                <a:cs typeface="Times New Roman"/>
              </a:rPr>
              <a:t>d’argent?</a:t>
            </a:r>
            <a:endParaRPr lang="fr-CA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fr-CA" sz="1600" b="1" dirty="0">
                <a:latin typeface="Calibri"/>
                <a:ea typeface="Calibri"/>
                <a:cs typeface="Times New Roman"/>
              </a:rPr>
              <a:t>2. 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En pensant aux moyens financiers dont vous disposez et à votre situation au cours des 12 derniers mois, estimez-vous avoir </a:t>
            </a:r>
            <a:r>
              <a:rPr lang="fr-CA" sz="1600" b="1" u="sng" dirty="0">
                <a:latin typeface="Calibri"/>
                <a:ea typeface="Calibri"/>
                <a:cs typeface="Times New Roman"/>
              </a:rPr>
              <a:t>consacré trop d’argent 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à des activités de jeux d’argent?</a:t>
            </a:r>
          </a:p>
          <a:p>
            <a:pPr>
              <a:spcAft>
                <a:spcPts val="600"/>
              </a:spcAft>
            </a:pPr>
            <a:r>
              <a:rPr lang="fr-CA" sz="1600" b="1" dirty="0">
                <a:latin typeface="Calibri"/>
                <a:ea typeface="Calibri"/>
                <a:cs typeface="Times New Roman"/>
              </a:rPr>
              <a:t>3. </a:t>
            </a:r>
            <a:r>
              <a:rPr lang="fr-CA" sz="1600" dirty="0" smtClean="0">
                <a:latin typeface="Calibri"/>
                <a:ea typeface="Calibri"/>
                <a:cs typeface="Times New Roman"/>
              </a:rPr>
              <a:t>Est-il 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arrivé que le jeu </a:t>
            </a:r>
            <a:r>
              <a:rPr lang="fr-CA" sz="1600" b="1" u="sng" dirty="0">
                <a:latin typeface="Calibri"/>
                <a:ea typeface="Calibri"/>
                <a:cs typeface="Times New Roman"/>
              </a:rPr>
              <a:t>occupe beaucoup vos pensées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, au point de nuire à d’autres choses que vous vouliez faire? (ex : repenser à vos pertes et vos gains, à des stratégies pour gagner</a:t>
            </a:r>
            <a:r>
              <a:rPr lang="fr-CA" sz="1600" dirty="0" smtClean="0">
                <a:latin typeface="Calibri"/>
                <a:ea typeface="Calibri"/>
                <a:cs typeface="Times New Roman"/>
              </a:rPr>
              <a:t>).</a:t>
            </a:r>
            <a:endParaRPr lang="fr-CA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fr-CA" sz="1600" b="1" dirty="0" smtClean="0">
                <a:latin typeface="Calibri"/>
                <a:ea typeface="Calibri"/>
                <a:cs typeface="Times New Roman"/>
              </a:rPr>
              <a:t>4-7.</a:t>
            </a:r>
            <a:r>
              <a:rPr lang="fr-CA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Vos activités de jeu ont elles entraîné</a:t>
            </a:r>
            <a:r>
              <a:rPr lang="fr-CA" sz="1600" dirty="0" smtClean="0">
                <a:latin typeface="Calibri"/>
                <a:ea typeface="Calibri"/>
                <a:cs typeface="Times New Roman"/>
              </a:rPr>
              <a:t>:</a:t>
            </a:r>
            <a:endParaRPr lang="fr-CA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fr-CA" sz="1600" dirty="0">
                <a:latin typeface="Calibri"/>
                <a:ea typeface="Calibri"/>
                <a:cs typeface="Times New Roman"/>
              </a:rPr>
              <a:t>des expériences négatives concernant </a:t>
            </a:r>
            <a:r>
              <a:rPr lang="fr-CA" sz="1600" b="1" dirty="0">
                <a:latin typeface="Calibri"/>
                <a:ea typeface="Calibri"/>
                <a:cs typeface="Times New Roman"/>
              </a:rPr>
              <a:t>vos émotions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, comme par exemple avoir ressenti de la culpabilité, du stress important ou de l’anxiété?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fr-CA" sz="1600" dirty="0">
                <a:latin typeface="Calibri"/>
                <a:ea typeface="Calibri"/>
                <a:cs typeface="Times New Roman"/>
              </a:rPr>
              <a:t>des expériences négatives concernant </a:t>
            </a:r>
            <a:r>
              <a:rPr lang="fr-CA" sz="1600" b="1" dirty="0">
                <a:latin typeface="Calibri"/>
                <a:ea typeface="Calibri"/>
                <a:cs typeface="Times New Roman"/>
              </a:rPr>
              <a:t>vos relations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 avec les autres, comme par exemple des conflits ou avoir été critiqué pour vos activités de jeu?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fr-CA" sz="1600" dirty="0">
                <a:latin typeface="Calibri"/>
                <a:ea typeface="Calibri"/>
                <a:cs typeface="Times New Roman"/>
              </a:rPr>
              <a:t>des expériences négatives concernant </a:t>
            </a:r>
            <a:r>
              <a:rPr lang="fr-CA" sz="1600" b="1" dirty="0">
                <a:latin typeface="Calibri"/>
                <a:ea typeface="Calibri"/>
                <a:cs typeface="Times New Roman"/>
              </a:rPr>
              <a:t>votre budget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 et vos finances, comme avoir eu à réduire certaines dépenses, à retarder un projet ou un paiement?</a:t>
            </a: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fr-CA" sz="1600" dirty="0">
                <a:latin typeface="Calibri"/>
                <a:ea typeface="Calibri"/>
                <a:cs typeface="Times New Roman"/>
              </a:rPr>
              <a:t>des expériences négatives avec </a:t>
            </a:r>
            <a:r>
              <a:rPr lang="fr-CA" sz="1600" b="1" dirty="0">
                <a:latin typeface="Calibri"/>
                <a:ea typeface="Calibri"/>
                <a:cs typeface="Times New Roman"/>
              </a:rPr>
              <a:t>vos occupations quotidiennes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, comme des retards ou des absences au travail, dans les études ou d’autres activités importantes pour vous</a:t>
            </a:r>
            <a:r>
              <a:rPr lang="fr-CA" sz="1600" dirty="0" smtClean="0">
                <a:latin typeface="Calibri"/>
                <a:ea typeface="Calibri"/>
                <a:cs typeface="Times New Roman"/>
              </a:rPr>
              <a:t>?</a:t>
            </a:r>
            <a:endParaRPr lang="fr-CA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CA" sz="1600" b="1" dirty="0">
                <a:latin typeface="Calibri"/>
                <a:ea typeface="Calibri"/>
                <a:cs typeface="Times New Roman"/>
              </a:rPr>
              <a:t>8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. Avez-vous </a:t>
            </a:r>
            <a:r>
              <a:rPr lang="fr-CA" sz="1600" b="1" dirty="0">
                <a:latin typeface="Calibri"/>
                <a:ea typeface="Calibri"/>
                <a:cs typeface="Times New Roman"/>
              </a:rPr>
              <a:t>un proche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, que ce soit un conjoint, un membre de la famille, un collègue ou un ami, qui aurait selon-vous vécu des problèmes en raison de ses habitudes de jeu? </a:t>
            </a:r>
          </a:p>
          <a:p>
            <a:pPr>
              <a:spcAft>
                <a:spcPts val="600"/>
              </a:spcAft>
            </a:pPr>
            <a:r>
              <a:rPr lang="fr-CA" sz="1600" b="1" dirty="0">
                <a:latin typeface="Calibri"/>
                <a:ea typeface="Calibri"/>
                <a:cs typeface="Times New Roman"/>
              </a:rPr>
              <a:t>9. 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En pensant à votre temps, votre énergie, vos émotions, vos finances et vos activités quotidiennes, diriez-vous que </a:t>
            </a:r>
            <a:r>
              <a:rPr lang="fr-CA" sz="1600" b="1" dirty="0">
                <a:latin typeface="Calibri"/>
                <a:ea typeface="Calibri"/>
                <a:cs typeface="Times New Roman"/>
              </a:rPr>
              <a:t>les problèmes de jeu de cette/ces personne(s) ont affecté votre propre vie</a:t>
            </a:r>
            <a:r>
              <a:rPr lang="fr-CA" sz="1600" dirty="0">
                <a:latin typeface="Calibri"/>
                <a:ea typeface="Calibri"/>
                <a:cs typeface="Times New Roman"/>
              </a:rPr>
              <a:t>?</a:t>
            </a:r>
            <a:endParaRPr lang="fr-CA" sz="16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23528" y="692696"/>
            <a:ext cx="0" cy="1296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23528" y="2420888"/>
            <a:ext cx="0" cy="189232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23528" y="4797152"/>
            <a:ext cx="0" cy="72008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6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chemeClr val="accent4">
                <a:lumMod val="71000"/>
              </a:schemeClr>
            </a:gs>
            <a:gs pos="93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515291" y="764704"/>
            <a:ext cx="8280920" cy="24482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fr-CA" dirty="0" smtClean="0">
                <a:solidFill>
                  <a:srgbClr val="92A9B9">
                    <a:lumMod val="20000"/>
                    <a:lumOff val="80000"/>
                  </a:srgbClr>
                </a:solidFill>
                <a:latin typeface="Calibri"/>
              </a:rPr>
              <a:t>Priorités (JHA) santé publique:</a:t>
            </a:r>
          </a:p>
          <a:p>
            <a:pPr>
              <a:defRPr/>
            </a:pPr>
            <a:r>
              <a:rPr lang="fr-CA" sz="2400" u="sng" dirty="0" smtClean="0">
                <a:solidFill>
                  <a:srgbClr val="92A9B9">
                    <a:lumMod val="20000"/>
                    <a:lumOff val="80000"/>
                  </a:srgbClr>
                </a:solidFill>
                <a:latin typeface="Calibri"/>
              </a:rPr>
              <a:t>Appareils de loterie vidéo </a:t>
            </a:r>
            <a:r>
              <a:rPr lang="fr-CA" sz="2400" dirty="0" smtClean="0">
                <a:solidFill>
                  <a:srgbClr val="92A9B9">
                    <a:lumMod val="20000"/>
                    <a:lumOff val="80000"/>
                  </a:srgbClr>
                </a:solidFill>
                <a:latin typeface="Calibri"/>
              </a:rPr>
              <a:t>et jeux de  casino</a:t>
            </a:r>
          </a:p>
          <a:p>
            <a:pPr>
              <a:defRPr/>
            </a:pPr>
            <a:r>
              <a:rPr lang="fr-CA" sz="2400" dirty="0" smtClean="0">
                <a:solidFill>
                  <a:srgbClr val="92A9B9">
                    <a:lumMod val="20000"/>
                    <a:lumOff val="80000"/>
                  </a:srgbClr>
                </a:solidFill>
                <a:latin typeface="Calibri"/>
              </a:rPr>
              <a:t>L’évolution des </a:t>
            </a:r>
            <a:r>
              <a:rPr lang="fr-CA" sz="2400" u="sng" dirty="0" smtClean="0">
                <a:solidFill>
                  <a:srgbClr val="92A9B9">
                    <a:lumMod val="20000"/>
                    <a:lumOff val="80000"/>
                  </a:srgbClr>
                </a:solidFill>
                <a:latin typeface="Calibri"/>
              </a:rPr>
              <a:t>jeux d’argent sur Internet</a:t>
            </a:r>
          </a:p>
          <a:p>
            <a:pPr>
              <a:defRPr/>
            </a:pPr>
            <a:r>
              <a:rPr lang="fr-CA" sz="2400" dirty="0" smtClean="0">
                <a:solidFill>
                  <a:srgbClr val="92A9B9">
                    <a:lumMod val="20000"/>
                    <a:lumOff val="80000"/>
                  </a:srgbClr>
                </a:solidFill>
                <a:latin typeface="Calibri"/>
              </a:rPr>
              <a:t>La </a:t>
            </a:r>
            <a:r>
              <a:rPr lang="fr-CA" sz="2400" u="sng" dirty="0" smtClean="0">
                <a:solidFill>
                  <a:srgbClr val="92A9B9">
                    <a:lumMod val="20000"/>
                    <a:lumOff val="80000"/>
                  </a:srgbClr>
                </a:solidFill>
                <a:latin typeface="Calibri"/>
              </a:rPr>
              <a:t>promotion du jeu </a:t>
            </a:r>
            <a:r>
              <a:rPr lang="fr-CA" sz="2400" dirty="0" smtClean="0">
                <a:solidFill>
                  <a:srgbClr val="92A9B9">
                    <a:lumMod val="20000"/>
                    <a:lumOff val="80000"/>
                  </a:srgbClr>
                </a:solidFill>
                <a:latin typeface="Calibri"/>
              </a:rPr>
              <a:t>dans l’espace public</a:t>
            </a:r>
          </a:p>
          <a:p>
            <a:pPr>
              <a:defRPr/>
            </a:pPr>
            <a:r>
              <a:rPr lang="fr-CA" sz="2400" dirty="0" smtClean="0">
                <a:solidFill>
                  <a:srgbClr val="92A9B9">
                    <a:lumMod val="20000"/>
                    <a:lumOff val="80000"/>
                  </a:srgbClr>
                </a:solidFill>
                <a:latin typeface="Calibri"/>
              </a:rPr>
              <a:t>Jeux d’argent et </a:t>
            </a:r>
            <a:r>
              <a:rPr lang="fr-CA" sz="2400" u="sng" dirty="0" smtClean="0">
                <a:solidFill>
                  <a:srgbClr val="92A9B9">
                    <a:lumMod val="20000"/>
                    <a:lumOff val="80000"/>
                  </a:srgbClr>
                </a:solidFill>
                <a:latin typeface="Calibri"/>
              </a:rPr>
              <a:t>inégalités sociales et de santé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3197" y="3645024"/>
            <a:ext cx="7200900" cy="169277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3200" kern="0" dirty="0">
                <a:solidFill>
                  <a:srgbClr val="92A9B9">
                    <a:lumMod val="20000"/>
                    <a:lumOff val="80000"/>
                  </a:srgbClr>
                </a:solidFill>
              </a:rPr>
              <a:t>Stratégies de prévention…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kern="0" dirty="0">
                <a:solidFill>
                  <a:srgbClr val="92A9B9">
                    <a:lumMod val="20000"/>
                    <a:lumOff val="80000"/>
                  </a:srgbClr>
                </a:solidFill>
              </a:rPr>
              <a:t>Influence des politiques publiques et normes sociales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u="sng" kern="0" dirty="0">
                <a:solidFill>
                  <a:srgbClr val="92A9B9">
                    <a:lumMod val="20000"/>
                    <a:lumOff val="80000"/>
                  </a:srgbClr>
                </a:solidFill>
              </a:rPr>
              <a:t>Projets et soutien dans les milieux</a:t>
            </a:r>
            <a:r>
              <a:rPr lang="fr-CA" sz="2400" kern="0" dirty="0">
                <a:solidFill>
                  <a:srgbClr val="92A9B9">
                    <a:lumMod val="20000"/>
                    <a:lumOff val="80000"/>
                  </a:srgbClr>
                </a:solidFill>
              </a:rPr>
              <a:t> (vulnérables)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kern="0" dirty="0">
                <a:solidFill>
                  <a:srgbClr val="92A9B9">
                    <a:lumMod val="20000"/>
                    <a:lumOff val="80000"/>
                  </a:srgbClr>
                </a:solidFill>
              </a:rPr>
              <a:t>Avancement des connaissances</a:t>
            </a:r>
          </a:p>
        </p:txBody>
      </p:sp>
      <p:sp>
        <p:nvSpPr>
          <p:cNvPr id="2" name="Ellipse 1"/>
          <p:cNvSpPr/>
          <p:nvPr/>
        </p:nvSpPr>
        <p:spPr>
          <a:xfrm>
            <a:off x="107504" y="3225552"/>
            <a:ext cx="8064896" cy="257971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29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1499" y="476672"/>
            <a:ext cx="7272337" cy="1008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1200"/>
              </a:spcAft>
              <a:defRPr/>
            </a:pPr>
            <a:r>
              <a:rPr lang="fr-CA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L</a:t>
            </a:r>
            <a:r>
              <a:rPr lang="fr-CA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</a:rPr>
              <a:t>’exercice du libre-arbitre … Mais dans un environnement physique et social</a:t>
            </a:r>
          </a:p>
          <a:p>
            <a:pPr algn="ctr" eaLnBrk="1" fontAlgn="auto" hangingPunct="1">
              <a:spcAft>
                <a:spcPts val="1200"/>
              </a:spcAft>
              <a:defRPr/>
            </a:pPr>
            <a:endParaRPr lang="fr-CA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 smtClean="0"/>
          </a:p>
        </p:txBody>
      </p:sp>
      <p:pic>
        <p:nvPicPr>
          <p:cNvPr id="11267" name="Picture 3" descr="C:\Documents and Settings\jfbiron\Local Settings\Temporary Internet Files\Content.IE5\5L6N539F\MC90044174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192713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Documents and Settings\jfbiron\Local Settings\Temporary Internet Files\Content.IE5\5L6N539F\MC9004417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06" y="2573741"/>
            <a:ext cx="1158561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Documents and Settings\jfbiron\Local Settings\Temporary Internet Files\Content.IE5\5L6N539F\MC9004417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827463"/>
            <a:ext cx="9953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C:\Documents and Settings\jfbiron\Local Settings\Temporary Internet Files\Content.IE5\5L6N539F\MC9004417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48" y="2573741"/>
            <a:ext cx="10271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C:\Documents and Settings\jfbiron\Local Settings\Temporary Internet Files\Content.IE5\5L6N539F\MC90044174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208463"/>
            <a:ext cx="12287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C:\Documents and Settings\jfbiron\Local Settings\Temporary Internet Files\Content.IE5\5L6N539F\MC9004417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29" y="18589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C:\Documents and Settings\jfbiron\Local Settings\Temporary Internet Files\Content.IE5\5L6N539F\MC9004417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556000"/>
            <a:ext cx="10429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" descr="C:\Documents and Settings\jfbiron\Local Settings\Temporary Internet Files\Content.IE5\YO4GTILS\MC90044178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3119438"/>
            <a:ext cx="5064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" descr="C:\Documents and Settings\jfbiron\Local Settings\Temporary Internet Files\Content.IE5\YO4GTILS\MC90044178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318125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" descr="C:\Documents and Settings\jfbiron\Local Settings\Temporary Internet Files\Content.IE5\5L6N539F\MC9004417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460750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5" descr="C:\Documents and Settings\jfbiron\Local Settings\Temporary Internet Files\Content.IE5\YO4GTILS\MC9004134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135188"/>
            <a:ext cx="1000125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5" descr="C:\Documents and Settings\jfbiron\Local Settings\Temporary Internet Files\Content.IE5\YO4GTILS\MC9004134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3556000"/>
            <a:ext cx="915987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5" descr="C:\Documents and Settings\jfbiron\Local Settings\Temporary Internet Files\Content.IE5\YO4GTILS\MC9004134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4397375"/>
            <a:ext cx="56356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5" descr="C:\Documents and Settings\jfbiron\Local Settings\Temporary Internet Files\Content.IE5\YO4GTILS\MC9004134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09" y="3703854"/>
            <a:ext cx="10795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 descr="C:\Documents and Settings\jfbiron\Local Settings\Temporary Internet Files\Content.IE5\YO4GTILS\MC9004134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29138"/>
            <a:ext cx="9525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" descr="C:\Documents and Settings\jfbiron\Local Settings\Temporary Internet Files\Content.IE5\5L6N539F\MC90044174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2171700"/>
            <a:ext cx="7556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jfbiron\Local Settings\Temporary Internet Files\Content.IE5\3K2J2VBN\MC90021291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32" y="2236828"/>
            <a:ext cx="918096" cy="11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Documents and Settings\jfbiron\Local Settings\Temporary Internet Files\Content.IE5\YO4GTILS\MC9004134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68" y="1585012"/>
            <a:ext cx="430877" cy="65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Documents and Settings\jfbiron\Local Settings\Temporary Internet Files\Content.IE5\5L6N539F\MC900441746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54" y="1726884"/>
            <a:ext cx="598215" cy="5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C:\Documents and Settings\jeanfrancois.biron\Local Settings\Temporary Internet Files\Content.IE5\R3MOLIU3\MM900236244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20" y="4715670"/>
            <a:ext cx="477949" cy="4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143000"/>
          </a:xfrm>
        </p:spPr>
        <p:txBody>
          <a:bodyPr/>
          <a:lstStyle/>
          <a:p>
            <a:pPr algn="ctr"/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dirty="0" smtClean="0"/>
              <a:t>Exposition aux publicités de loteries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1800" dirty="0" smtClean="0"/>
              <a:t>Au cours du dernier mois, à quelle fréquence avez-vous vu ou entendu de la publicité pour des loteries de Loto-Québec?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40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115616" y="1916832"/>
          <a:ext cx="68407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93802" y="6247184"/>
            <a:ext cx="4494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dirty="0"/>
              <a:t>Papineau, E., Lemétayer, F., Barry, A.D. et Biron, J.-F. (</a:t>
            </a:r>
            <a:r>
              <a:rPr lang="fr-CA" sz="1400" dirty="0" smtClean="0"/>
              <a:t>2015). </a:t>
            </a:r>
          </a:p>
        </p:txBody>
      </p:sp>
    </p:spTree>
    <p:extLst>
      <p:ext uri="{BB962C8B-B14F-4D97-AF65-F5344CB8AC3E}">
        <p14:creationId xmlns:p14="http://schemas.microsoft.com/office/powerpoint/2010/main" val="196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0" y="2276872"/>
            <a:ext cx="3761586" cy="167260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r-CA" sz="2800" dirty="0" smtClean="0">
                <a:latin typeface="Calibri" panose="020F0502020204030204" pitchFamily="34" charset="0"/>
              </a:rPr>
              <a:t>Étude du lien entre la vulnérabilité et l’accessibilité aux JHA à Montréal</a:t>
            </a:r>
            <a:endParaRPr lang="fr-CA" sz="28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26013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2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1630363"/>
            <a:ext cx="9017881" cy="388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87624" y="73517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/>
              <a:t>Indice de vulnérabilité populationnelle (adultes)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17701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0528" y="404664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FFFFFF"/>
                </a:solidFill>
              </a:rPr>
              <a:t>Quoi de neuf ?</a:t>
            </a:r>
            <a:endParaRPr lang="fr-CA" sz="3200" b="1" dirty="0">
              <a:solidFill>
                <a:srgbClr val="FFFFFF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8" y="5517232"/>
            <a:ext cx="2217415" cy="114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424" y="1196752"/>
            <a:ext cx="8136904" cy="3431709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400" b="1" dirty="0" smtClean="0">
              <a:solidFill>
                <a:srgbClr val="E3DCCF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CA" sz="2400" b="1" dirty="0" smtClean="0">
                <a:solidFill>
                  <a:srgbClr val="E3DCCF"/>
                </a:solidFill>
              </a:rPr>
              <a:t>Une approche conceptuelle qui se consolide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CA" sz="2400" b="1" dirty="0" smtClean="0">
                <a:solidFill>
                  <a:srgbClr val="E3DCCF"/>
                </a:solidFill>
              </a:rPr>
              <a:t>Des priorités qui demeurent</a:t>
            </a:r>
            <a:endParaRPr lang="fr-CA" sz="2400" b="1" dirty="0">
              <a:solidFill>
                <a:srgbClr val="E3DCCF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CA" sz="2400" b="1" dirty="0" smtClean="0">
                <a:solidFill>
                  <a:srgbClr val="E3DCCF"/>
                </a:solidFill>
              </a:rPr>
              <a:t>Une étude novatrice sur la vulnérabilité et l’accessibilité à Montréal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CA" sz="2400" b="1" dirty="0" smtClean="0">
                <a:solidFill>
                  <a:srgbClr val="E3DCCF"/>
                </a:solidFill>
              </a:rPr>
              <a:t>Le développement d’un nouvel outil pour mesurer les impacts préjudiciables des JHA dans la population</a:t>
            </a:r>
            <a:endParaRPr lang="fr-CA" sz="2400" b="1" dirty="0">
              <a:solidFill>
                <a:srgbClr val="E3DCC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3" y="980728"/>
            <a:ext cx="425738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"/>
          <a:stretch/>
        </p:blipFill>
        <p:spPr bwMode="auto">
          <a:xfrm>
            <a:off x="4553751" y="980728"/>
            <a:ext cx="43195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2412" y="1052736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/>
              <a:t>Autre étude d’intérêt en cours de réalisation...</a:t>
            </a:r>
          </a:p>
          <a:p>
            <a:endParaRPr lang="fr-CA" sz="2400" dirty="0"/>
          </a:p>
          <a:p>
            <a:pPr algn="ctr"/>
            <a:r>
              <a:rPr lang="fr-CA" sz="2400" dirty="0" smtClean="0"/>
              <a:t>Outil pour mesurer plus exhaustivement les impacts préjudiciables des JHA dans la population:</a:t>
            </a:r>
          </a:p>
          <a:p>
            <a:pPr algn="ctr"/>
            <a:endParaRPr lang="fr-CA" sz="2400" dirty="0"/>
          </a:p>
          <a:p>
            <a:pPr algn="ctr"/>
            <a:r>
              <a:rPr lang="fr-CA" sz="2400" dirty="0" smtClean="0"/>
              <a:t>« Mesure populationnelle de jeu préjudiciable »</a:t>
            </a:r>
          </a:p>
          <a:p>
            <a:pPr algn="ctr"/>
            <a:endParaRPr lang="fr-CA" sz="2400" dirty="0"/>
          </a:p>
          <a:p>
            <a:pPr algn="ctr"/>
            <a:r>
              <a:rPr lang="fr-CA" sz="2400" dirty="0" smtClean="0"/>
              <a:t>Étude de validation / prévalence: automne 2017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8264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4"/>
          <a:stretch>
            <a:fillRect/>
          </a:stretch>
        </p:blipFill>
        <p:spPr bwMode="auto">
          <a:xfrm>
            <a:off x="179387" y="1366168"/>
            <a:ext cx="8785225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23528" y="476250"/>
            <a:ext cx="8496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CA" b="1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>
              <a:defRPr/>
            </a:pPr>
            <a:r>
              <a:rPr lang="fr-CA" sz="20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Cadre logique des indicateurs de jeu préjudiciable</a:t>
            </a:r>
          </a:p>
          <a:p>
            <a:pPr algn="ctr">
              <a:defRPr/>
            </a:pPr>
            <a:endParaRPr lang="fr-CA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pic>
        <p:nvPicPr>
          <p:cNvPr id="4098" name="Picture 2" descr="C:\Users\jeanfrancois.biron\AppData\Local\Microsoft\Windows\Temporary Internet Files\Content.IE5\VXG3Q8K2\Thermometre_schem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26939"/>
            <a:ext cx="403558" cy="14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6588224" y="2705502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995936" y="2708920"/>
            <a:ext cx="403244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948264" y="2708920"/>
            <a:ext cx="108012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850" y="2276872"/>
            <a:ext cx="8281988" cy="18158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fr-CA" sz="3200" dirty="0" smtClean="0">
              <a:sym typeface="Wingdings" pitchFamily="2" charset="2"/>
            </a:endParaRPr>
          </a:p>
          <a:p>
            <a:pPr algn="ctr">
              <a:defRPr/>
            </a:pPr>
            <a:r>
              <a:rPr lang="fr-CA" sz="3200" dirty="0" smtClean="0">
                <a:sym typeface="Wingdings" pitchFamily="2" charset="2"/>
              </a:rPr>
              <a:t>Merci </a:t>
            </a:r>
            <a:endParaRPr lang="fr-CA" sz="3200" dirty="0"/>
          </a:p>
          <a:p>
            <a:pPr algn="ctr">
              <a:defRPr/>
            </a:pPr>
            <a:endParaRPr lang="fr-CA" sz="2400" dirty="0"/>
          </a:p>
          <a:p>
            <a:pPr algn="ctr">
              <a:defRPr/>
            </a:pP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0466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FFFFFF"/>
                </a:solidFill>
              </a:rPr>
              <a:t>Approche </a:t>
            </a:r>
            <a:r>
              <a:rPr lang="fr-CA" sz="3200" b="1" dirty="0" smtClean="0">
                <a:solidFill>
                  <a:srgbClr val="FFFFFF"/>
                </a:solidFill>
              </a:rPr>
              <a:t>conceptuelle de santé publique</a:t>
            </a:r>
            <a:endParaRPr lang="fr-CA" sz="3200" b="1" dirty="0">
              <a:solidFill>
                <a:srgbClr val="FFFFFF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8" y="5517232"/>
            <a:ext cx="2217415" cy="114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196752"/>
            <a:ext cx="8136904" cy="298543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400" b="1" dirty="0" smtClean="0">
              <a:solidFill>
                <a:srgbClr val="E3DCCF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rgbClr val="E3DCCF"/>
                </a:solidFill>
              </a:rPr>
              <a:t>La </a:t>
            </a:r>
            <a:r>
              <a:rPr lang="fr-CA" sz="2400" b="1" dirty="0">
                <a:solidFill>
                  <a:srgbClr val="E3DCCF"/>
                </a:solidFill>
              </a:rPr>
              <a:t>pratique des </a:t>
            </a:r>
            <a:r>
              <a:rPr lang="fr-CA" sz="2400" b="1" dirty="0" smtClean="0">
                <a:solidFill>
                  <a:srgbClr val="E3DCCF"/>
                </a:solidFill>
              </a:rPr>
              <a:t>jeux de hasard et d’argent (JHA) </a:t>
            </a:r>
            <a:r>
              <a:rPr lang="fr-CA" sz="2400" b="1" dirty="0">
                <a:solidFill>
                  <a:srgbClr val="E3DCCF"/>
                </a:solidFill>
              </a:rPr>
              <a:t>n’est pas d’emblée néfaste pour la santé et le bien-être des </a:t>
            </a:r>
            <a:r>
              <a:rPr lang="fr-CA" sz="2400" b="1" dirty="0" smtClean="0">
                <a:solidFill>
                  <a:srgbClr val="E3DCCF"/>
                </a:solidFill>
              </a:rPr>
              <a:t>joueurs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rgbClr val="E3DCCF"/>
                </a:solidFill>
              </a:rPr>
              <a:t>Elle le devient lorsque trop de ressources y sont consacrées</a:t>
            </a:r>
            <a:endParaRPr lang="fr-CA" sz="2400" b="1" dirty="0">
              <a:solidFill>
                <a:srgbClr val="E3DCCF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E3DCCF"/>
                </a:solidFill>
              </a:rPr>
              <a:t>Au niveau populationnel, elle comporte une part </a:t>
            </a:r>
            <a:r>
              <a:rPr lang="fr-CA" sz="2400" b="1" u="sng" dirty="0">
                <a:solidFill>
                  <a:srgbClr val="E3DCCF"/>
                </a:solidFill>
              </a:rPr>
              <a:t>évitable</a:t>
            </a:r>
            <a:r>
              <a:rPr lang="fr-CA" sz="2400" b="1" dirty="0">
                <a:solidFill>
                  <a:srgbClr val="E3DCCF"/>
                </a:solidFill>
              </a:rPr>
              <a:t> de méfaits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98884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FFFFFF"/>
                </a:solidFill>
              </a:rPr>
              <a:t>Quels sont les méfaits</a:t>
            </a:r>
          </a:p>
          <a:p>
            <a:pPr algn="ctr"/>
            <a:r>
              <a:rPr lang="fr-CA" sz="3200" b="1" dirty="0">
                <a:solidFill>
                  <a:srgbClr val="FFFFFF"/>
                </a:solidFill>
              </a:rPr>
              <a:t>c</a:t>
            </a:r>
            <a:r>
              <a:rPr lang="fr-CA" sz="3200" b="1" dirty="0" smtClean="0">
                <a:solidFill>
                  <a:srgbClr val="FFFFFF"/>
                </a:solidFill>
              </a:rPr>
              <a:t>onnus des JHA dans la population ?</a:t>
            </a:r>
            <a:endParaRPr lang="fr-CA" sz="3200" b="1" dirty="0">
              <a:solidFill>
                <a:srgbClr val="FFFFFF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92" y="3501008"/>
            <a:ext cx="2217415" cy="114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1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784976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2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" y="332656"/>
            <a:ext cx="901919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96136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Langham et coll. (2016)</a:t>
            </a:r>
            <a:endParaRPr lang="fr-CA" dirty="0"/>
          </a:p>
        </p:txBody>
      </p:sp>
      <p:sp>
        <p:nvSpPr>
          <p:cNvPr id="3" name="Ellipse 2"/>
          <p:cNvSpPr/>
          <p:nvPr/>
        </p:nvSpPr>
        <p:spPr>
          <a:xfrm>
            <a:off x="5649818" y="4437112"/>
            <a:ext cx="216024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2317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30462"/>
            <a:ext cx="2317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5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42443"/>
              </p:ext>
            </p:extLst>
          </p:nvPr>
        </p:nvGraphicFramePr>
        <p:xfrm>
          <a:off x="1" y="836712"/>
          <a:ext cx="9143998" cy="5400298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200401"/>
                <a:gridCol w="4035894"/>
                <a:gridCol w="1907703"/>
              </a:tblGrid>
              <a:tr h="735928">
                <a:tc>
                  <a:txBody>
                    <a:bodyPr/>
                    <a:lstStyle/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dirty="0" smtClean="0"/>
                        <a:t>Cadre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 smtClean="0"/>
                    </a:p>
                    <a:p>
                      <a:pPr algn="ctr"/>
                      <a:r>
                        <a:rPr lang="fr-CA" dirty="0" smtClean="0"/>
                        <a:t>Portée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 smtClean="0"/>
                    </a:p>
                    <a:p>
                      <a:pPr algn="ctr"/>
                      <a:r>
                        <a:rPr lang="fr-CA" dirty="0" smtClean="0"/>
                        <a:t>Ancrages</a:t>
                      </a:r>
                      <a:endParaRPr lang="fr-CA" dirty="0"/>
                    </a:p>
                  </a:txBody>
                  <a:tcPr/>
                </a:tc>
              </a:tr>
              <a:tr h="10642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 smtClean="0"/>
                        <a:t>Trouble de jeu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 smtClean="0"/>
                        <a:t>Jeu pathologique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 smtClean="0"/>
                        <a:t>« gambling</a:t>
                      </a:r>
                      <a:r>
                        <a:rPr lang="fr-CA" baseline="0" dirty="0" smtClean="0"/>
                        <a:t> </a:t>
                      </a:r>
                      <a:r>
                        <a:rPr lang="fr-CA" baseline="0" dirty="0" err="1" smtClean="0"/>
                        <a:t>disorder</a:t>
                      </a:r>
                      <a:r>
                        <a:rPr lang="fr-CA" baseline="0" dirty="0" smtClean="0"/>
                        <a:t> »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u="sng" dirty="0" smtClean="0"/>
                        <a:t>Joueur</a:t>
                      </a:r>
                    </a:p>
                    <a:p>
                      <a:r>
                        <a:rPr lang="fr-CA" dirty="0" smtClean="0"/>
                        <a:t>trouble </a:t>
                      </a:r>
                      <a:r>
                        <a:rPr lang="fr-CA" baseline="0" dirty="0" smtClean="0"/>
                        <a:t>de santé mentale (diagnostic)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Association américaine de psychiatrie (1980)</a:t>
                      </a:r>
                    </a:p>
                    <a:p>
                      <a:endParaRPr lang="fr-CA" sz="1400" dirty="0" smtClean="0"/>
                    </a:p>
                    <a:p>
                      <a:endParaRPr lang="fr-CA" sz="1400" dirty="0"/>
                    </a:p>
                  </a:txBody>
                  <a:tcPr/>
                </a:tc>
              </a:tr>
              <a:tr h="14902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 smtClean="0"/>
                        <a:t>Jeu problématique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 smtClean="0"/>
                        <a:t>« </a:t>
                      </a:r>
                      <a:r>
                        <a:rPr lang="fr-CA" dirty="0" err="1" smtClean="0"/>
                        <a:t>Problem</a:t>
                      </a:r>
                      <a:r>
                        <a:rPr lang="fr-CA" dirty="0" smtClean="0"/>
                        <a:t> gambling »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u="sng" dirty="0" smtClean="0"/>
                        <a:t>Joueur</a:t>
                      </a:r>
                    </a:p>
                    <a:p>
                      <a:r>
                        <a:rPr lang="fr-CA" dirty="0" smtClean="0"/>
                        <a:t>conséquences importantes</a:t>
                      </a:r>
                    </a:p>
                    <a:p>
                      <a:endParaRPr lang="fr-CA" sz="800" dirty="0" smtClean="0"/>
                    </a:p>
                    <a:p>
                      <a:r>
                        <a:rPr lang="fr-CA" u="sng" dirty="0" smtClean="0"/>
                        <a:t>Proches et communauté</a:t>
                      </a:r>
                    </a:p>
                    <a:p>
                      <a:r>
                        <a:rPr lang="fr-CA" u="none" dirty="0" smtClean="0"/>
                        <a:t>conséquences importantes</a:t>
                      </a:r>
                    </a:p>
                    <a:p>
                      <a:endParaRPr lang="fr-CA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Neal, Delfabbro &amp; O'Neil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(2005)</a:t>
                      </a:r>
                      <a:endParaRPr lang="fr-CA" sz="1400" baseline="0" dirty="0" smtClean="0"/>
                    </a:p>
                  </a:txBody>
                  <a:tcPr/>
                </a:tc>
              </a:tr>
              <a:tr h="201513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CA" dirty="0" smtClean="0"/>
                        <a:t>Jeu préjudiciable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CA" dirty="0" smtClean="0"/>
                        <a:t>« Harmful gambling »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CA" dirty="0" smtClean="0"/>
                        <a:t>« Gambling related harm »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u="sng" dirty="0" smtClean="0"/>
                        <a:t>Joueur</a:t>
                      </a:r>
                    </a:p>
                    <a:p>
                      <a:r>
                        <a:rPr lang="fr-CA" dirty="0" smtClean="0"/>
                        <a:t>Conséquences / santé et qualité de vie</a:t>
                      </a:r>
                    </a:p>
                    <a:p>
                      <a:endParaRPr lang="fr-CA" sz="800" dirty="0" smtClean="0"/>
                    </a:p>
                    <a:p>
                      <a:r>
                        <a:rPr lang="fr-CA" u="sng" dirty="0" smtClean="0"/>
                        <a:t>Proches et communauté</a:t>
                      </a:r>
                    </a:p>
                    <a:p>
                      <a:r>
                        <a:rPr lang="fr-CA" dirty="0" smtClean="0"/>
                        <a:t>Conséquences / santé et qualité de vie</a:t>
                      </a:r>
                    </a:p>
                    <a:p>
                      <a:r>
                        <a:rPr lang="fr-CA" sz="1800" dirty="0" smtClean="0"/>
                        <a:t>vulnérabilité / environnement</a:t>
                      </a:r>
                      <a:r>
                        <a:rPr lang="fr-CA" sz="1800" baseline="0" dirty="0" smtClean="0"/>
                        <a:t> / social</a:t>
                      </a:r>
                      <a:endParaRPr lang="fr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En émergence:</a:t>
                      </a:r>
                    </a:p>
                    <a:p>
                      <a:r>
                        <a:rPr lang="fr-CA" sz="1400" dirty="0" smtClean="0"/>
                        <a:t>Abbott et coll. (2013)</a:t>
                      </a:r>
                    </a:p>
                    <a:p>
                      <a:r>
                        <a:rPr lang="fr-CA" sz="1400" dirty="0" smtClean="0"/>
                        <a:t>Langham</a:t>
                      </a:r>
                      <a:r>
                        <a:rPr lang="fr-CA" sz="1400" baseline="0" dirty="0" smtClean="0"/>
                        <a:t> et coll. (2016)</a:t>
                      </a:r>
                    </a:p>
                    <a:p>
                      <a:r>
                        <a:rPr lang="fr-CA" sz="1400" baseline="0" dirty="0" smtClean="0"/>
                        <a:t>Collectif sur le jeu et ses impacts (2013)</a:t>
                      </a:r>
                      <a:endParaRPr lang="fr-C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55576" y="21179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A" sz="3200" b="1" dirty="0" smtClean="0">
                <a:solidFill>
                  <a:srgbClr val="1F497D"/>
                </a:solidFill>
                <a:latin typeface="Calibri"/>
              </a:rPr>
              <a:t>Différents </a:t>
            </a:r>
            <a:r>
              <a:rPr lang="fr-CA" sz="3200" b="1" dirty="0" smtClean="0">
                <a:solidFill>
                  <a:srgbClr val="1F497D"/>
                </a:solidFill>
                <a:latin typeface="Calibri"/>
              </a:rPr>
              <a:t>cadres pour saisir les impacts</a:t>
            </a:r>
            <a:endParaRPr lang="fr-CA" sz="32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604" y="4005064"/>
            <a:ext cx="2880320" cy="14938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60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3265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/>
              <a:t>jeu pathologique ... Trouble de jeu</a:t>
            </a:r>
            <a:endParaRPr lang="fr-CA" sz="2800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" y="6085678"/>
            <a:ext cx="1428834" cy="7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008901"/>
            <a:ext cx="8784975" cy="498598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chemeClr val="tx2"/>
                </a:solidFill>
              </a:rPr>
              <a:t>Époque « pré-médicale » : nombreuses références à la « maladie du jeu » dans la littérature (histoire, fiction)</a:t>
            </a:r>
            <a:endParaRPr lang="fr-CA" sz="2400" b="1" dirty="0" smtClean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chemeClr val="tx2"/>
                </a:solidFill>
              </a:rPr>
              <a:t>Industrialisation du jeu: boum des années 70</a:t>
            </a:r>
            <a:endParaRPr lang="fr-CA" sz="2400" b="1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chemeClr val="tx2"/>
                </a:solidFill>
              </a:rPr>
              <a:t>Jeu pathologique: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chemeClr val="tx2"/>
                </a:solidFill>
              </a:rPr>
              <a:t>Trouble de santé mentale reconnue par l’Association psychiatrique américaine. (DSM-III) 1980.</a:t>
            </a:r>
            <a:endParaRPr lang="fr-CA" sz="2400" b="1" dirty="0">
              <a:solidFill>
                <a:schemeClr val="tx2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tx2"/>
                </a:solidFill>
              </a:rPr>
              <a:t>Consensus </a:t>
            </a:r>
            <a:r>
              <a:rPr lang="fr-CA" sz="2400" b="1" dirty="0" smtClean="0">
                <a:solidFill>
                  <a:schemeClr val="tx2"/>
                </a:solidFill>
              </a:rPr>
              <a:t>d’experts (cliniciens) /validation empirique 2012</a:t>
            </a:r>
            <a:endParaRPr lang="fr-CA" sz="2400" b="1" dirty="0">
              <a:solidFill>
                <a:schemeClr val="tx2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chemeClr val="tx2"/>
                </a:solidFill>
              </a:rPr>
              <a:t>D’abord conceptualisé comme trouble de contrôle des pulsions, </a:t>
            </a:r>
            <a:r>
              <a:rPr lang="fr-CA" sz="2400" b="1" dirty="0" smtClean="0">
                <a:solidFill>
                  <a:schemeClr val="tx2"/>
                </a:solidFill>
              </a:rPr>
              <a:t>d’où l’appellation parfois utilisée de jeu « compulsif »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chemeClr val="tx2"/>
                </a:solidFill>
              </a:rPr>
              <a:t>Gambling </a:t>
            </a:r>
            <a:r>
              <a:rPr lang="fr-CA" sz="2400" b="1" dirty="0" err="1" smtClean="0">
                <a:solidFill>
                  <a:schemeClr val="tx2"/>
                </a:solidFill>
              </a:rPr>
              <a:t>disorder</a:t>
            </a:r>
            <a:r>
              <a:rPr lang="fr-CA" sz="2400" b="1" dirty="0" smtClean="0">
                <a:solidFill>
                  <a:schemeClr val="tx2"/>
                </a:solidFill>
              </a:rPr>
              <a:t> (trouble de jeu), dépendance. (DSM-5) 2013</a:t>
            </a:r>
          </a:p>
        </p:txBody>
      </p:sp>
    </p:spTree>
    <p:extLst>
      <p:ext uri="{BB962C8B-B14F-4D97-AF65-F5344CB8AC3E}">
        <p14:creationId xmlns:p14="http://schemas.microsoft.com/office/powerpoint/2010/main" val="14560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19075" y="188913"/>
            <a:ext cx="8713788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r-CA" altLang="fr-FR" sz="2000" b="1" kern="0" dirty="0" smtClean="0">
                <a:solidFill>
                  <a:prstClr val="black"/>
                </a:solidFill>
              </a:rPr>
              <a:t> </a:t>
            </a:r>
            <a:r>
              <a:rPr lang="fr-CA" altLang="fr-FR" sz="2000" b="1" u="sng" kern="0" dirty="0" smtClean="0">
                <a:solidFill>
                  <a:prstClr val="black"/>
                </a:solidFill>
              </a:rPr>
              <a:t>Symptômes du </a:t>
            </a:r>
            <a:r>
              <a:rPr lang="fr-CA" altLang="fr-FR" sz="2000" b="1" u="sng" kern="0" dirty="0" smtClean="0">
                <a:solidFill>
                  <a:prstClr val="black"/>
                </a:solidFill>
              </a:rPr>
              <a:t>trouble de jeu </a:t>
            </a:r>
            <a:r>
              <a:rPr lang="fr-CA" altLang="fr-FR" sz="2000" b="1" u="sng" kern="0" dirty="0" smtClean="0">
                <a:solidFill>
                  <a:prstClr val="black"/>
                </a:solidFill>
              </a:rPr>
              <a:t>(5</a:t>
            </a:r>
            <a:r>
              <a:rPr lang="fr-CA" altLang="fr-FR" sz="2000" b="1" u="sng" kern="0" dirty="0" smtClean="0">
                <a:solidFill>
                  <a:srgbClr val="7FD13B">
                    <a:lumMod val="75000"/>
                  </a:srgbClr>
                </a:solidFill>
              </a:rPr>
              <a:t>-4</a:t>
            </a:r>
            <a:r>
              <a:rPr lang="fr-CA" altLang="fr-FR" sz="2000" b="1" u="sng" kern="0" dirty="0" smtClean="0">
                <a:solidFill>
                  <a:prstClr val="black"/>
                </a:solidFill>
              </a:rPr>
              <a:t> et +)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fr-CA" altLang="fr-FR" sz="1600" kern="0" dirty="0" smtClean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altLang="fr-FR" sz="1600" kern="0" dirty="0" smtClean="0">
                <a:solidFill>
                  <a:prstClr val="black"/>
                </a:solidFill>
              </a:rPr>
              <a:t>Préoccupation par le jeu (par exemple, préoccupation par le remémoration d’expériences passées ou par la prévision de tentatives prochaines, ou par les moyens de se procurer de l’argent pour jouer);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altLang="fr-FR" sz="1600" kern="0" dirty="0" smtClean="0">
                <a:solidFill>
                  <a:prstClr val="black"/>
                </a:solidFill>
              </a:rPr>
              <a:t>Besoin de jouer avec des sommes d’argent croissantes pour atteindre l’état d’excitation désiré;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altLang="fr-FR" sz="1600" kern="0" dirty="0" smtClean="0">
                <a:solidFill>
                  <a:prstClr val="black"/>
                </a:solidFill>
              </a:rPr>
              <a:t>Efforts répétés mais infructueux pour contrôler, réduire ou arrêter la pratique du jeu;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altLang="fr-FR" sz="1600" kern="0" dirty="0" smtClean="0">
                <a:solidFill>
                  <a:prstClr val="black"/>
                </a:solidFill>
              </a:rPr>
              <a:t>Agitation ou irritabilité lors des tentatives de réduction ou d’arrêt de la pratique du jeu;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altLang="fr-FR" sz="1600" kern="0" dirty="0" smtClean="0">
                <a:solidFill>
                  <a:prstClr val="black"/>
                </a:solidFill>
              </a:rPr>
              <a:t>Joue pour échapper aux difficultés ou pour soulager une humeur dysphorique (par exemple, des sentiments d’impuissance, de culpabilité, d’anxiété, de dépression);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altLang="fr-FR" sz="1600" kern="0" dirty="0" smtClean="0">
                <a:solidFill>
                  <a:prstClr val="black"/>
                </a:solidFill>
              </a:rPr>
              <a:t>Après avoir perdu de l’argent au jeu, retourne souvent jouer un autre jour pour recouvrer ses pertes (« pour se refaire »);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altLang="fr-FR" sz="1600" kern="0" dirty="0" smtClean="0">
                <a:solidFill>
                  <a:prstClr val="black"/>
                </a:solidFill>
              </a:rPr>
              <a:t>Ment à sa famille, à son thérapeute ou è d’autres pour dissimuler l’ampleur réelle de ses habitudes de jeu;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altLang="fr-FR" sz="1600" kern="0" dirty="0" smtClean="0">
                <a:solidFill>
                  <a:prstClr val="black"/>
                </a:solidFill>
              </a:rPr>
              <a:t>Commet des actes illégaux, tels que falsifications, fraudes, vols ou détournement d’argent pour financer la pratique du jeu;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altLang="fr-FR" sz="1600" kern="0" dirty="0" smtClean="0">
                <a:solidFill>
                  <a:prstClr val="black"/>
                </a:solidFill>
              </a:rPr>
              <a:t>Met en danger ou perd une relation affective importante un emploi ou des possibilités d’étude ou de carrière à cause du jeu;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altLang="fr-FR" sz="1600" kern="0" dirty="0" smtClean="0">
                <a:solidFill>
                  <a:prstClr val="black"/>
                </a:solidFill>
              </a:rPr>
              <a:t>Compte sur les autres pour obtenir de l’argent et se sortir de situations financières désespérées due au jeu. »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2987675" y="5084763"/>
            <a:ext cx="1300163" cy="144462"/>
          </a:xfrm>
          <a:prstGeom prst="rightArrow">
            <a:avLst/>
          </a:prstGeom>
          <a:solidFill>
            <a:srgbClr val="7FD13B"/>
          </a:solidFill>
          <a:ln w="1905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kern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F2B0B-9924-4218-8B42-0952D90C2790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1956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été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ét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ét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de fond_orange-jaune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Jenkins v2.0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été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ét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ét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été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ét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ét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été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ét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ét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TC101972873[[fn=Été]]</Template>
  <TotalTime>3889</TotalTime>
  <Words>1001</Words>
  <Application>Microsoft Office PowerPoint</Application>
  <PresentationFormat>Affichage à l'écran (4:3)</PresentationFormat>
  <Paragraphs>155</Paragraphs>
  <Slides>24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été</vt:lpstr>
      <vt:lpstr>Modèle de fond_orange-jaune</vt:lpstr>
      <vt:lpstr>Thème Office</vt:lpstr>
      <vt:lpstr>2_Thème Office</vt:lpstr>
      <vt:lpstr>3_Thème Office</vt:lpstr>
      <vt:lpstr>1_été</vt:lpstr>
      <vt:lpstr>2_été</vt:lpstr>
      <vt:lpstr>3_été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Exposition aux publicités de loteries Au cours du dernier mois, à quelle fréquence avez-vous vu ou entendu de la publicité pour des loteries de Loto-Québec?  </vt:lpstr>
      <vt:lpstr>Étude du lien entre la vulnérabilité et l’accessibilité aux JHA à Montréal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DSPM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de réseau et santé; quelques exemples d’application</dc:title>
  <dc:creator>Jean-François Biron</dc:creator>
  <cp:lastModifiedBy>Jean-François Biron</cp:lastModifiedBy>
  <cp:revision>216</cp:revision>
  <cp:lastPrinted>2013-03-25T15:38:34Z</cp:lastPrinted>
  <dcterms:created xsi:type="dcterms:W3CDTF">2013-03-20T19:43:45Z</dcterms:created>
  <dcterms:modified xsi:type="dcterms:W3CDTF">2017-06-02T20:40:18Z</dcterms:modified>
</cp:coreProperties>
</file>