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8" r:id="rId4"/>
  </p:sldMasterIdLst>
  <p:notesMasterIdLst>
    <p:notesMasterId r:id="rId18"/>
  </p:notesMasterIdLst>
  <p:handoutMasterIdLst>
    <p:handoutMasterId r:id="rId19"/>
  </p:handoutMasterIdLst>
  <p:sldIdLst>
    <p:sldId id="278" r:id="rId5"/>
    <p:sldId id="276" r:id="rId6"/>
    <p:sldId id="265" r:id="rId7"/>
    <p:sldId id="271" r:id="rId8"/>
    <p:sldId id="279" r:id="rId9"/>
    <p:sldId id="269" r:id="rId10"/>
    <p:sldId id="267" r:id="rId11"/>
    <p:sldId id="274" r:id="rId12"/>
    <p:sldId id="281" r:id="rId13"/>
    <p:sldId id="272" r:id="rId14"/>
    <p:sldId id="268" r:id="rId15"/>
    <p:sldId id="259" r:id="rId16"/>
    <p:sldId id="262" r:id="rId17"/>
  </p:sldIdLst>
  <p:sldSz cx="9144000" cy="6858000" type="screen4x3"/>
  <p:notesSz cx="6881813"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94660"/>
  </p:normalViewPr>
  <p:slideViewPr>
    <p:cSldViewPr>
      <p:cViewPr>
        <p:scale>
          <a:sx n="80" d="100"/>
          <a:sy n="80" d="100"/>
        </p:scale>
        <p:origin x="-303" y="-19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fr-CA"/>
          </a:p>
        </p:txBody>
      </p:sp>
      <p:sp>
        <p:nvSpPr>
          <p:cNvPr id="3" name="Espace réservé de la date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A5634E3-3863-4305-BD13-686C8947C4BC}" type="datetimeFigureOut">
              <a:rPr lang="fr-CA" smtClean="0"/>
              <a:t>2016-04-01</a:t>
            </a:fld>
            <a:endParaRPr lang="fr-CA"/>
          </a:p>
        </p:txBody>
      </p:sp>
      <p:sp>
        <p:nvSpPr>
          <p:cNvPr id="4" name="Espace réservé du pied de page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82A8011-785E-49DC-9034-2FA81A10D288}" type="slidenum">
              <a:rPr lang="fr-CA" smtClean="0"/>
              <a:t>‹N°›</a:t>
            </a:fld>
            <a:endParaRPr lang="fr-CA"/>
          </a:p>
        </p:txBody>
      </p:sp>
    </p:spTree>
    <p:extLst>
      <p:ext uri="{BB962C8B-B14F-4D97-AF65-F5344CB8AC3E}">
        <p14:creationId xmlns:p14="http://schemas.microsoft.com/office/powerpoint/2010/main" val="1807204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fr-FR"/>
          </a:p>
        </p:txBody>
      </p:sp>
      <p:sp>
        <p:nvSpPr>
          <p:cNvPr id="3" name="Espace réservé de la date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C3E214B-1A24-4AFE-9D60-F6D7248230D1}" type="datetimeFigureOut">
              <a:rPr lang="fr-FR" smtClean="0"/>
              <a:pPr/>
              <a:t>01/04/2016</a:t>
            </a:fld>
            <a:endParaRPr lang="fr-FR"/>
          </a:p>
        </p:txBody>
      </p:sp>
      <p:sp>
        <p:nvSpPr>
          <p:cNvPr id="4" name="Espace réservé de l'image des diapositives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fr-FR"/>
          </a:p>
        </p:txBody>
      </p:sp>
      <p:sp>
        <p:nvSpPr>
          <p:cNvPr id="5" name="Espace réservé des commentaires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B0F68E5-F6BC-4741-AC68-ED5638073BC5}" type="slidenum">
              <a:rPr lang="fr-FR" smtClean="0"/>
              <a:pPr/>
              <a:t>‹N°›</a:t>
            </a:fld>
            <a:endParaRPr lang="fr-FR"/>
          </a:p>
        </p:txBody>
      </p:sp>
    </p:spTree>
    <p:extLst>
      <p:ext uri="{BB962C8B-B14F-4D97-AF65-F5344CB8AC3E}">
        <p14:creationId xmlns:p14="http://schemas.microsoft.com/office/powerpoint/2010/main" val="124140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4458">
              <a:defRPr/>
            </a:pPr>
            <a:r>
              <a:rPr lang="fr-FR" dirty="0" smtClean="0"/>
              <a:t>Exprimé en points de pourcentage, le jeu en ligne exerce sur les joueurs en ligne, comparativement aux joueurs hors-ligne, les effets suivants : Perturbations professionnelles +6 pts% ; Bien-être, santé ou finances du conjoint(e) ou des proches affectés +11 pts%; Effets négatifs sur les enfants + 5 pts% ; Relations avec conjoint, famille et amis perturbées +7 pts% ; Présence de problèmes de sommeil +15 pts% ; Santé physique affectée +7 pts% ; Santé mentale affectée +8 pts% ; Diminution temps activités physiques +4 pts% ; Incapacités à payer loyer,  factures +3 pts% ; Présence de dettes de jeu +8 pts% ; Situation financière perturbée +6 pts% ; Qualité de vie affectée +8 pts% ; Dépensé trop de temps/trop d'argent au jeu +12 pts% ; Joueurs à faible risque +12 pts% ; Joueurs problématiques +12 pts% (</a:t>
            </a:r>
            <a:r>
              <a:rPr lang="fr-CA" dirty="0" smtClean="0"/>
              <a:t>p &lt; ,05)</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3B0F68E5-F6BC-4741-AC68-ED5638073BC5}"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9F5D7F2-30DA-4BC1-B13B-2336E382F2D6}" type="datetimeFigureOut">
              <a:rPr lang="fr-FR" smtClean="0"/>
              <a:pPr/>
              <a:t>01/04/2016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9807FF-B494-4431-975F-E5EB55C0B78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9F5D7F2-30DA-4BC1-B13B-2336E382F2D6}" type="datetimeFigureOut">
              <a:rPr lang="fr-FR" smtClean="0"/>
              <a:pPr/>
              <a:t>01/04/2016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9807FF-B494-4431-975F-E5EB55C0B78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9F5D7F2-30DA-4BC1-B13B-2336E382F2D6}" type="datetimeFigureOut">
              <a:rPr lang="fr-FR" smtClean="0"/>
              <a:pPr/>
              <a:t>01/04/2016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9807FF-B494-4431-975F-E5EB55C0B782}"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C48F0640-76EA-45DB-AC96-4DF834874EF1}"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9891F09-D217-40B1-A2B9-8A025E20D001}"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76103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50FF822-D86C-45C6-AA26-F298CD8ABD55}"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B1009C4-E4E4-4F1D-AB10-7DD118C8B006}"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05144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734AEAC-9979-4C0F-A970-40B7DE281756}"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35B9444-711E-4212-B81F-F9DA7DE4E3B3}"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977064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AE2A5B4-42B7-444B-BCDF-65AB2D2056AB}" type="datetime1">
              <a:rPr lang="fr-CA">
                <a:solidFill>
                  <a:prstClr val="black">
                    <a:tint val="75000"/>
                  </a:prstClr>
                </a:solidFill>
              </a:rPr>
              <a:pPr>
                <a:defRPr/>
              </a:pPr>
              <a:t>2016-04-01</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EB022CE-5550-425A-835C-5DEC4C9E1310}"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224402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294F0498-2769-4E18-B433-EB2210441D9F}" type="datetime1">
              <a:rPr lang="fr-CA">
                <a:solidFill>
                  <a:prstClr val="black">
                    <a:tint val="75000"/>
                  </a:prstClr>
                </a:solidFill>
              </a:rPr>
              <a:pPr>
                <a:defRPr/>
              </a:pPr>
              <a:t>2016-04-01</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8AF7695E-2E21-412F-85DA-41D95EA4BCCA}"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96995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4FE70C34-020B-48BB-A353-25FC6D1D1DB8}" type="datetime1">
              <a:rPr lang="fr-CA">
                <a:solidFill>
                  <a:prstClr val="black">
                    <a:tint val="75000"/>
                  </a:prstClr>
                </a:solidFill>
              </a:rPr>
              <a:pPr>
                <a:defRPr/>
              </a:pPr>
              <a:t>2016-04-01</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24156BD1-592A-49DC-8174-94BAC9836751}"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53992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4E1DEF8-3911-47C1-958B-D317E75D7ADA}" type="datetime1">
              <a:rPr lang="fr-CA">
                <a:solidFill>
                  <a:prstClr val="black">
                    <a:tint val="75000"/>
                  </a:prstClr>
                </a:solidFill>
              </a:rPr>
              <a:pPr>
                <a:defRPr/>
              </a:pPr>
              <a:t>2016-04-01</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A99ED12E-D71C-426D-AED8-18484B9D0ABC}"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937135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5DAA7B9-0082-4B93-A88B-63228C18A8FB}" type="datetime1">
              <a:rPr lang="fr-CA">
                <a:solidFill>
                  <a:prstClr val="black">
                    <a:tint val="75000"/>
                  </a:prstClr>
                </a:solidFill>
              </a:rPr>
              <a:pPr>
                <a:defRPr/>
              </a:pPr>
              <a:t>2016-04-01</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123101E-ADAD-4AB2-A988-F4A1171BDA37}"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416982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9F5D7F2-30DA-4BC1-B13B-2336E382F2D6}" type="datetimeFigureOut">
              <a:rPr lang="fr-FR" smtClean="0"/>
              <a:pPr/>
              <a:t>01/04/2016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9807FF-B494-4431-975F-E5EB55C0B782}"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0B2C2E8-E759-4898-9A6E-4D9B77D4E2D1}" type="datetime1">
              <a:rPr lang="fr-CA">
                <a:solidFill>
                  <a:prstClr val="black">
                    <a:tint val="75000"/>
                  </a:prstClr>
                </a:solidFill>
              </a:rPr>
              <a:pPr>
                <a:defRPr/>
              </a:pPr>
              <a:t>2016-04-01</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7E30FB6-E6C3-4333-A44F-FEB490E82CCA}"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6187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6F94D75B-07B0-4556-9ED1-12E6FA2EDF3E}"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7AE8E7F-248F-407D-A8C6-C7BFA7302E8F}"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781557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CBF17C8-4E5C-4152-89B4-C7F265AB4072}"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BB176AD-29DF-4067-97AA-0800355EB22B}"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195141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C48F0640-76EA-45DB-AC96-4DF834874EF1}"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9891F09-D217-40B1-A2B9-8A025E20D001}"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785994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50FF822-D86C-45C6-AA26-F298CD8ABD55}"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B1009C4-E4E4-4F1D-AB10-7DD118C8B006}"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4245257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734AEAC-9979-4C0F-A970-40B7DE281756}"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35B9444-711E-4212-B81F-F9DA7DE4E3B3}"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928632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AE2A5B4-42B7-444B-BCDF-65AB2D2056AB}" type="datetime1">
              <a:rPr lang="fr-CA">
                <a:solidFill>
                  <a:prstClr val="black">
                    <a:tint val="75000"/>
                  </a:prstClr>
                </a:solidFill>
              </a:rPr>
              <a:pPr>
                <a:defRPr/>
              </a:pPr>
              <a:t>2016-04-01</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EB022CE-5550-425A-835C-5DEC4C9E1310}"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124882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294F0498-2769-4E18-B433-EB2210441D9F}" type="datetime1">
              <a:rPr lang="fr-CA">
                <a:solidFill>
                  <a:prstClr val="black">
                    <a:tint val="75000"/>
                  </a:prstClr>
                </a:solidFill>
              </a:rPr>
              <a:pPr>
                <a:defRPr/>
              </a:pPr>
              <a:t>2016-04-01</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8AF7695E-2E21-412F-85DA-41D95EA4BCCA}"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02339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4FE70C34-020B-48BB-A353-25FC6D1D1DB8}" type="datetime1">
              <a:rPr lang="fr-CA">
                <a:solidFill>
                  <a:prstClr val="black">
                    <a:tint val="75000"/>
                  </a:prstClr>
                </a:solidFill>
              </a:rPr>
              <a:pPr>
                <a:defRPr/>
              </a:pPr>
              <a:t>2016-04-01</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24156BD1-592A-49DC-8174-94BAC9836751}"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333289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4E1DEF8-3911-47C1-958B-D317E75D7ADA}" type="datetime1">
              <a:rPr lang="fr-CA">
                <a:solidFill>
                  <a:prstClr val="black">
                    <a:tint val="75000"/>
                  </a:prstClr>
                </a:solidFill>
              </a:rPr>
              <a:pPr>
                <a:defRPr/>
              </a:pPr>
              <a:t>2016-04-01</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A99ED12E-D71C-426D-AED8-18484B9D0ABC}"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52422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9F5D7F2-30DA-4BC1-B13B-2336E382F2D6}" type="datetimeFigureOut">
              <a:rPr lang="fr-FR" smtClean="0"/>
              <a:pPr/>
              <a:t>01/04/2016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9807FF-B494-4431-975F-E5EB55C0B782}"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5DAA7B9-0082-4B93-A88B-63228C18A8FB}" type="datetime1">
              <a:rPr lang="fr-CA">
                <a:solidFill>
                  <a:prstClr val="black">
                    <a:tint val="75000"/>
                  </a:prstClr>
                </a:solidFill>
              </a:rPr>
              <a:pPr>
                <a:defRPr/>
              </a:pPr>
              <a:t>2016-04-01</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123101E-ADAD-4AB2-A988-F4A1171BDA37}"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861826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0B2C2E8-E759-4898-9A6E-4D9B77D4E2D1}" type="datetime1">
              <a:rPr lang="fr-CA">
                <a:solidFill>
                  <a:prstClr val="black">
                    <a:tint val="75000"/>
                  </a:prstClr>
                </a:solidFill>
              </a:rPr>
              <a:pPr>
                <a:defRPr/>
              </a:pPr>
              <a:t>2016-04-01</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7E30FB6-E6C3-4333-A44F-FEB490E82CCA}"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250351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6F94D75B-07B0-4556-9ED1-12E6FA2EDF3E}"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7AE8E7F-248F-407D-A8C6-C7BFA7302E8F}"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254359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CBF17C8-4E5C-4152-89B4-C7F265AB4072}"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BB176AD-29DF-4067-97AA-0800355EB22B}"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386425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C48F0640-76EA-45DB-AC96-4DF834874EF1}"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9891F09-D217-40B1-A2B9-8A025E20D001}"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944585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50FF822-D86C-45C6-AA26-F298CD8ABD55}"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B1009C4-E4E4-4F1D-AB10-7DD118C8B006}"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303661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734AEAC-9979-4C0F-A970-40B7DE281756}"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35B9444-711E-4212-B81F-F9DA7DE4E3B3}"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4282336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AE2A5B4-42B7-444B-BCDF-65AB2D2056AB}" type="datetime1">
              <a:rPr lang="fr-CA">
                <a:solidFill>
                  <a:prstClr val="black">
                    <a:tint val="75000"/>
                  </a:prstClr>
                </a:solidFill>
              </a:rPr>
              <a:pPr>
                <a:defRPr/>
              </a:pPr>
              <a:t>2016-04-01</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EB022CE-5550-425A-835C-5DEC4C9E1310}"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575578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294F0498-2769-4E18-B433-EB2210441D9F}" type="datetime1">
              <a:rPr lang="fr-CA">
                <a:solidFill>
                  <a:prstClr val="black">
                    <a:tint val="75000"/>
                  </a:prstClr>
                </a:solidFill>
              </a:rPr>
              <a:pPr>
                <a:defRPr/>
              </a:pPr>
              <a:t>2016-04-01</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8AF7695E-2E21-412F-85DA-41D95EA4BCCA}"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044949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4FE70C34-020B-48BB-A353-25FC6D1D1DB8}" type="datetime1">
              <a:rPr lang="fr-CA">
                <a:solidFill>
                  <a:prstClr val="black">
                    <a:tint val="75000"/>
                  </a:prstClr>
                </a:solidFill>
              </a:rPr>
              <a:pPr>
                <a:defRPr/>
              </a:pPr>
              <a:t>2016-04-01</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24156BD1-592A-49DC-8174-94BAC9836751}"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37887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9F5D7F2-30DA-4BC1-B13B-2336E382F2D6}" type="datetimeFigureOut">
              <a:rPr lang="fr-FR" smtClean="0"/>
              <a:pPr/>
              <a:t>01/04/2016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9807FF-B494-4431-975F-E5EB55C0B782}"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4E1DEF8-3911-47C1-958B-D317E75D7ADA}" type="datetime1">
              <a:rPr lang="fr-CA">
                <a:solidFill>
                  <a:prstClr val="black">
                    <a:tint val="75000"/>
                  </a:prstClr>
                </a:solidFill>
              </a:rPr>
              <a:pPr>
                <a:defRPr/>
              </a:pPr>
              <a:t>2016-04-01</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A99ED12E-D71C-426D-AED8-18484B9D0ABC}"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581553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5DAA7B9-0082-4B93-A88B-63228C18A8FB}" type="datetime1">
              <a:rPr lang="fr-CA">
                <a:solidFill>
                  <a:prstClr val="black">
                    <a:tint val="75000"/>
                  </a:prstClr>
                </a:solidFill>
              </a:rPr>
              <a:pPr>
                <a:defRPr/>
              </a:pPr>
              <a:t>2016-04-01</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123101E-ADAD-4AB2-A988-F4A1171BDA37}"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965416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0B2C2E8-E759-4898-9A6E-4D9B77D4E2D1}" type="datetime1">
              <a:rPr lang="fr-CA">
                <a:solidFill>
                  <a:prstClr val="black">
                    <a:tint val="75000"/>
                  </a:prstClr>
                </a:solidFill>
              </a:rPr>
              <a:pPr>
                <a:defRPr/>
              </a:pPr>
              <a:t>2016-04-01</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7E30FB6-E6C3-4333-A44F-FEB490E82CCA}"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874071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6F94D75B-07B0-4556-9ED1-12E6FA2EDF3E}"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7AE8E7F-248F-407D-A8C6-C7BFA7302E8F}"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230122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CBF17C8-4E5C-4152-89B4-C7F265AB4072}"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BB176AD-29DF-4067-97AA-0800355EB22B}"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14819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9F5D7F2-30DA-4BC1-B13B-2336E382F2D6}" type="datetimeFigureOut">
              <a:rPr lang="fr-FR" smtClean="0"/>
              <a:pPr/>
              <a:t>01/04/2016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19807FF-B494-4431-975F-E5EB55C0B78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9F5D7F2-30DA-4BC1-B13B-2336E382F2D6}" type="datetimeFigureOut">
              <a:rPr lang="fr-FR" smtClean="0"/>
              <a:pPr/>
              <a:t>01/04/2016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19807FF-B494-4431-975F-E5EB55C0B78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F5D7F2-30DA-4BC1-B13B-2336E382F2D6}" type="datetimeFigureOut">
              <a:rPr lang="fr-FR" smtClean="0"/>
              <a:pPr/>
              <a:t>01/04/2016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19807FF-B494-4431-975F-E5EB55C0B78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9F5D7F2-30DA-4BC1-B13B-2336E382F2D6}" type="datetimeFigureOut">
              <a:rPr lang="fr-FR" smtClean="0"/>
              <a:pPr/>
              <a:t>01/04/2016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9807FF-B494-4431-975F-E5EB55C0B78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9F5D7F2-30DA-4BC1-B13B-2336E382F2D6}" type="datetimeFigureOut">
              <a:rPr lang="fr-FR" smtClean="0"/>
              <a:pPr/>
              <a:t>01/04/2016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9807FF-B494-4431-975F-E5EB55C0B78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5D7F2-30DA-4BC1-B13B-2336E382F2D6}" type="datetimeFigureOut">
              <a:rPr lang="fr-FR" smtClean="0"/>
              <a:pPr/>
              <a:t>01/04/2016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807FF-B494-4431-975F-E5EB55C0B78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fr-CA" altLang="fr-FR"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fr-CA" altLang="fr-FR"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AB7D4D1-17E8-42D1-80AB-9F9CCF68EBA9}"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95DDC4-FC90-4851-8848-6D3943E7C784}"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646212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fr-CA" altLang="fr-FR"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fr-CA" altLang="fr-FR"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AB7D4D1-17E8-42D1-80AB-9F9CCF68EBA9}"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95DDC4-FC90-4851-8848-6D3943E7C784}"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951089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fr-CA" altLang="fr-FR"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fr-CA" altLang="fr-FR"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AB7D4D1-17E8-42D1-80AB-9F9CCF68EBA9}" type="datetime1">
              <a:rPr lang="fr-CA">
                <a:solidFill>
                  <a:prstClr val="black">
                    <a:tint val="75000"/>
                  </a:prstClr>
                </a:solidFill>
              </a:rPr>
              <a:pPr>
                <a:defRPr/>
              </a:pPr>
              <a:t>2016-04-01</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95DDC4-FC90-4851-8848-6D3943E7C784}"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42153405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bwMode="auto">
          <a:xfrm>
            <a:off x="1401090" y="3140968"/>
            <a:ext cx="6336704" cy="317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spcBef>
                <a:spcPts val="0"/>
              </a:spcBef>
              <a:spcAft>
                <a:spcPts val="600"/>
              </a:spcAft>
            </a:pPr>
            <a:r>
              <a:rPr lang="fr-CA" sz="1400" dirty="0" smtClean="0">
                <a:solidFill>
                  <a:schemeClr val="tx1"/>
                </a:solidFill>
              </a:rPr>
              <a:t>Jean-François Biron</a:t>
            </a:r>
            <a:r>
              <a:rPr lang="fr-CA" sz="1400" baseline="30000" dirty="0" smtClean="0">
                <a:solidFill>
                  <a:schemeClr val="tx1"/>
                </a:solidFill>
              </a:rPr>
              <a:t>1</a:t>
            </a:r>
            <a:endParaRPr lang="fr-FR" sz="1400" baseline="30000" dirty="0" smtClean="0">
              <a:solidFill>
                <a:schemeClr val="tx1"/>
              </a:solidFill>
            </a:endParaRPr>
          </a:p>
          <a:p>
            <a:pPr algn="ctr">
              <a:spcBef>
                <a:spcPts val="0"/>
              </a:spcBef>
              <a:spcAft>
                <a:spcPts val="600"/>
              </a:spcAft>
            </a:pPr>
            <a:r>
              <a:rPr lang="fr-CA" sz="1400" dirty="0" err="1" smtClean="0">
                <a:solidFill>
                  <a:schemeClr val="tx1"/>
                </a:solidFill>
              </a:rPr>
              <a:t>Elisabeth</a:t>
            </a:r>
            <a:r>
              <a:rPr lang="fr-CA" sz="1400" dirty="0" smtClean="0">
                <a:solidFill>
                  <a:schemeClr val="tx1"/>
                </a:solidFill>
              </a:rPr>
              <a:t> Papineau</a:t>
            </a:r>
            <a:r>
              <a:rPr lang="fr-CA" sz="1400" baseline="30000" dirty="0" smtClean="0">
                <a:solidFill>
                  <a:schemeClr val="tx1"/>
                </a:solidFill>
              </a:rPr>
              <a:t>2</a:t>
            </a:r>
            <a:r>
              <a:rPr lang="fr-CA" sz="1400" dirty="0" smtClean="0">
                <a:solidFill>
                  <a:schemeClr val="tx1"/>
                </a:solidFill>
              </a:rPr>
              <a:t> </a:t>
            </a:r>
          </a:p>
          <a:p>
            <a:pPr algn="ctr">
              <a:spcBef>
                <a:spcPts val="0"/>
              </a:spcBef>
              <a:spcAft>
                <a:spcPts val="600"/>
              </a:spcAft>
            </a:pPr>
            <a:r>
              <a:rPr lang="fr-CA" sz="1400" dirty="0" smtClean="0">
                <a:solidFill>
                  <a:schemeClr val="tx1"/>
                </a:solidFill>
              </a:rPr>
              <a:t>Fanny Lemétayer</a:t>
            </a:r>
            <a:r>
              <a:rPr lang="fr-CA" sz="1400" baseline="30000" dirty="0" smtClean="0">
                <a:solidFill>
                  <a:schemeClr val="tx1"/>
                </a:solidFill>
              </a:rPr>
              <a:t>2</a:t>
            </a:r>
          </a:p>
          <a:p>
            <a:pPr algn="ctr">
              <a:spcBef>
                <a:spcPts val="0"/>
              </a:spcBef>
              <a:spcAft>
                <a:spcPts val="600"/>
              </a:spcAft>
            </a:pPr>
            <a:r>
              <a:rPr lang="fr-CA" sz="1400" dirty="0" smtClean="0">
                <a:solidFill>
                  <a:schemeClr val="tx1"/>
                </a:solidFill>
              </a:rPr>
              <a:t>Guy Lacroix</a:t>
            </a:r>
            <a:r>
              <a:rPr lang="fr-CA" sz="1400" baseline="30000" dirty="0" smtClean="0">
                <a:solidFill>
                  <a:schemeClr val="tx1"/>
                </a:solidFill>
              </a:rPr>
              <a:t>3</a:t>
            </a:r>
          </a:p>
          <a:p>
            <a:pPr algn="ctr">
              <a:spcBef>
                <a:spcPts val="0"/>
              </a:spcBef>
              <a:spcAft>
                <a:spcPts val="600"/>
              </a:spcAft>
            </a:pPr>
            <a:r>
              <a:rPr lang="fr-CA" sz="1400" dirty="0" smtClean="0">
                <a:solidFill>
                  <a:schemeClr val="tx1"/>
                </a:solidFill>
              </a:rPr>
              <a:t>Serge </a:t>
            </a:r>
            <a:r>
              <a:rPr lang="fr-CA" sz="1400" dirty="0" err="1" smtClean="0">
                <a:solidFill>
                  <a:schemeClr val="tx1"/>
                </a:solidFill>
              </a:rPr>
              <a:t>Sévigny</a:t>
            </a:r>
            <a:r>
              <a:rPr lang="fr-CA" sz="1400" i="1" dirty="0" smtClean="0">
                <a:solidFill>
                  <a:schemeClr val="tx1"/>
                </a:solidFill>
              </a:rPr>
              <a:t> </a:t>
            </a:r>
            <a:r>
              <a:rPr lang="fr-CA" sz="1400" i="1" baseline="30000" dirty="0" smtClean="0">
                <a:solidFill>
                  <a:schemeClr val="tx1"/>
                </a:solidFill>
              </a:rPr>
              <a:t>4</a:t>
            </a:r>
          </a:p>
          <a:p>
            <a:pPr algn="ctr">
              <a:spcAft>
                <a:spcPts val="600"/>
              </a:spcAft>
            </a:pPr>
            <a:endParaRPr lang="fr-FR" sz="1200" i="1" baseline="30000" dirty="0" smtClean="0">
              <a:solidFill>
                <a:schemeClr val="tx1"/>
              </a:solidFill>
            </a:endParaRPr>
          </a:p>
          <a:p>
            <a:pPr algn="ctr">
              <a:spcBef>
                <a:spcPts val="0"/>
              </a:spcBef>
              <a:spcAft>
                <a:spcPts val="600"/>
              </a:spcAft>
            </a:pPr>
            <a:r>
              <a:rPr lang="fr-FR" sz="1200" i="1" baseline="30000" dirty="0">
                <a:solidFill>
                  <a:schemeClr val="tx1"/>
                </a:solidFill>
              </a:rPr>
              <a:t>1</a:t>
            </a:r>
            <a:r>
              <a:rPr lang="fr-FR" sz="1200" i="1" dirty="0">
                <a:solidFill>
                  <a:schemeClr val="tx1"/>
                </a:solidFill>
              </a:rPr>
              <a:t>Direction régionale de santé publique du CIUSSS du </a:t>
            </a:r>
            <a:r>
              <a:rPr lang="fr-FR" sz="1200" i="1" dirty="0" err="1">
                <a:solidFill>
                  <a:schemeClr val="tx1"/>
                </a:solidFill>
              </a:rPr>
              <a:t>Centre-Sud-de-l'Île-de-Montréal</a:t>
            </a:r>
            <a:r>
              <a:rPr lang="fr-FR" sz="1200" i="1" dirty="0" smtClean="0">
                <a:solidFill>
                  <a:schemeClr val="tx1"/>
                </a:solidFill>
              </a:rPr>
              <a:t>;</a:t>
            </a:r>
          </a:p>
          <a:p>
            <a:pPr algn="ctr">
              <a:spcBef>
                <a:spcPts val="0"/>
              </a:spcBef>
              <a:spcAft>
                <a:spcPts val="600"/>
              </a:spcAft>
            </a:pPr>
            <a:r>
              <a:rPr lang="fr-FR" sz="1200" i="1" baseline="30000" dirty="0" smtClean="0">
                <a:solidFill>
                  <a:schemeClr val="tx1"/>
                </a:solidFill>
              </a:rPr>
              <a:t>2</a:t>
            </a:r>
            <a:r>
              <a:rPr lang="fr-FR" sz="1200" i="1" dirty="0" smtClean="0">
                <a:solidFill>
                  <a:schemeClr val="tx1"/>
                </a:solidFill>
              </a:rPr>
              <a:t>INSPQ; </a:t>
            </a:r>
          </a:p>
          <a:p>
            <a:pPr algn="ctr">
              <a:spcBef>
                <a:spcPts val="0"/>
              </a:spcBef>
              <a:spcAft>
                <a:spcPts val="600"/>
              </a:spcAft>
            </a:pPr>
            <a:r>
              <a:rPr lang="fr-FR" sz="1200" i="1" baseline="30000" dirty="0" smtClean="0">
                <a:solidFill>
                  <a:schemeClr val="tx1"/>
                </a:solidFill>
              </a:rPr>
              <a:t>3</a:t>
            </a:r>
            <a:r>
              <a:rPr lang="fr-FR" sz="1200" i="1" dirty="0" smtClean="0">
                <a:solidFill>
                  <a:schemeClr val="tx1"/>
                </a:solidFill>
              </a:rPr>
              <a:t>Département d’économie, Université Laval; </a:t>
            </a:r>
          </a:p>
          <a:p>
            <a:pPr algn="ctr">
              <a:spcBef>
                <a:spcPts val="0"/>
              </a:spcBef>
              <a:spcAft>
                <a:spcPts val="600"/>
              </a:spcAft>
            </a:pPr>
            <a:r>
              <a:rPr lang="fr-FR" sz="1200" i="1" baseline="30000" dirty="0" smtClean="0">
                <a:solidFill>
                  <a:schemeClr val="tx1"/>
                </a:solidFill>
              </a:rPr>
              <a:t>4</a:t>
            </a:r>
            <a:r>
              <a:rPr lang="fr-FR" sz="1200" i="1" dirty="0" smtClean="0">
                <a:solidFill>
                  <a:schemeClr val="tx1"/>
                </a:solidFill>
              </a:rPr>
              <a:t>Département des fondements et pratiques en éducation, Université Laval;</a:t>
            </a:r>
            <a:endParaRPr lang="fr-CA" sz="1200" i="1" dirty="0" smtClean="0">
              <a:solidFill>
                <a:schemeClr val="tx1"/>
              </a:solidFill>
            </a:endParaRPr>
          </a:p>
          <a:p>
            <a:pPr algn="ctr">
              <a:spcAft>
                <a:spcPts val="600"/>
              </a:spcAft>
            </a:pPr>
            <a:endParaRPr lang="fr-CA" sz="1100" dirty="0" smtClean="0"/>
          </a:p>
        </p:txBody>
      </p:sp>
      <p:pic>
        <p:nvPicPr>
          <p:cNvPr id="5" name="Picture 2"/>
          <p:cNvPicPr>
            <a:picLocks noChangeAspect="1" noChangeArrowheads="1"/>
          </p:cNvPicPr>
          <p:nvPr/>
        </p:nvPicPr>
        <p:blipFill>
          <a:blip r:embed="rId2" cstate="print"/>
          <a:srcRect/>
          <a:stretch>
            <a:fillRect/>
          </a:stretch>
        </p:blipFill>
        <p:spPr bwMode="auto">
          <a:xfrm>
            <a:off x="4499992" y="360040"/>
            <a:ext cx="4444653" cy="1196752"/>
          </a:xfrm>
          <a:prstGeom prst="rect">
            <a:avLst/>
          </a:prstGeom>
          <a:noFill/>
          <a:ln w="9525">
            <a:noFill/>
            <a:miter lim="800000"/>
            <a:headEnd/>
            <a:tailEnd/>
          </a:ln>
        </p:spPr>
      </p:pic>
      <p:sp>
        <p:nvSpPr>
          <p:cNvPr id="2" name="Rectangle 1"/>
          <p:cNvSpPr/>
          <p:nvPr/>
        </p:nvSpPr>
        <p:spPr>
          <a:xfrm>
            <a:off x="1146096" y="1945576"/>
            <a:ext cx="6840760" cy="1123384"/>
          </a:xfrm>
          <a:prstGeom prst="rect">
            <a:avLst/>
          </a:prstGeom>
        </p:spPr>
        <p:txBody>
          <a:bodyPr wrap="square">
            <a:spAutoFit/>
          </a:bodyPr>
          <a:lstStyle/>
          <a:p>
            <a:pPr algn="ctr"/>
            <a:r>
              <a:rPr lang="fr-CA" sz="2000" b="1" dirty="0">
                <a:solidFill>
                  <a:schemeClr val="tx2"/>
                </a:solidFill>
                <a:latin typeface="Calibri" panose="020F0502020204030204" pitchFamily="34" charset="0"/>
              </a:rPr>
              <a:t>Approches </a:t>
            </a:r>
            <a:r>
              <a:rPr lang="fr-CA" sz="2000" b="1" dirty="0" smtClean="0">
                <a:solidFill>
                  <a:schemeClr val="tx2"/>
                </a:solidFill>
                <a:latin typeface="Calibri" panose="020F0502020204030204" pitchFamily="34" charset="0"/>
              </a:rPr>
              <a:t>émergentes centrées </a:t>
            </a:r>
            <a:r>
              <a:rPr lang="fr-CA" sz="2000" b="1" dirty="0">
                <a:solidFill>
                  <a:schemeClr val="tx2"/>
                </a:solidFill>
                <a:latin typeface="Calibri" panose="020F0502020204030204" pitchFamily="34" charset="0"/>
              </a:rPr>
              <a:t>sur les impacts </a:t>
            </a:r>
            <a:endParaRPr lang="fr-CA" sz="2000" b="1" dirty="0" smtClean="0">
              <a:solidFill>
                <a:schemeClr val="tx2"/>
              </a:solidFill>
              <a:latin typeface="Calibri" panose="020F0502020204030204" pitchFamily="34" charset="0"/>
            </a:endParaRPr>
          </a:p>
          <a:p>
            <a:pPr algn="ctr"/>
            <a:r>
              <a:rPr lang="fr-CA" sz="2000" b="1" dirty="0" smtClean="0">
                <a:solidFill>
                  <a:schemeClr val="tx2"/>
                </a:solidFill>
                <a:latin typeface="Calibri" panose="020F0502020204030204" pitchFamily="34" charset="0"/>
              </a:rPr>
              <a:t>préjudiciables et </a:t>
            </a:r>
            <a:r>
              <a:rPr lang="fr-CA" sz="2000" b="1" dirty="0">
                <a:solidFill>
                  <a:schemeClr val="tx2"/>
                </a:solidFill>
                <a:latin typeface="Calibri" panose="020F0502020204030204" pitchFamily="34" charset="0"/>
              </a:rPr>
              <a:t>la vulnérabilité</a:t>
            </a:r>
            <a:r>
              <a:rPr lang="fr-CA" sz="2000" b="1" dirty="0" smtClean="0">
                <a:solidFill>
                  <a:schemeClr val="tx2"/>
                </a:solidFill>
                <a:latin typeface="Calibri" panose="020F0502020204030204" pitchFamily="34" charset="0"/>
              </a:rPr>
              <a:t>:</a:t>
            </a:r>
          </a:p>
          <a:p>
            <a:pPr algn="ctr"/>
            <a:endParaRPr lang="fr-CA" sz="700" b="1" dirty="0">
              <a:solidFill>
                <a:schemeClr val="tx2"/>
              </a:solidFill>
              <a:latin typeface="Calibri" panose="020F0502020204030204" pitchFamily="34" charset="0"/>
            </a:endParaRPr>
          </a:p>
          <a:p>
            <a:pPr algn="ctr"/>
            <a:r>
              <a:rPr lang="fr-CA" sz="2000" b="1" dirty="0" smtClean="0">
                <a:solidFill>
                  <a:schemeClr val="tx2"/>
                </a:solidFill>
                <a:latin typeface="Calibri" panose="020F0502020204030204" pitchFamily="34" charset="0"/>
              </a:rPr>
              <a:t>L’exemple </a:t>
            </a:r>
            <a:r>
              <a:rPr lang="fr-CA" sz="2000" b="1" dirty="0">
                <a:solidFill>
                  <a:schemeClr val="tx2"/>
                </a:solidFill>
                <a:latin typeface="Calibri" panose="020F0502020204030204" pitchFamily="34" charset="0"/>
              </a:rPr>
              <a:t>d’une étude sur </a:t>
            </a:r>
            <a:r>
              <a:rPr lang="fr-CA" sz="2000" b="1" dirty="0" smtClean="0">
                <a:solidFill>
                  <a:schemeClr val="tx2"/>
                </a:solidFill>
                <a:latin typeface="Calibri" panose="020F0502020204030204" pitchFamily="34" charset="0"/>
              </a:rPr>
              <a:t>les jeux d’argent pratiqués </a:t>
            </a:r>
            <a:r>
              <a:rPr lang="fr-CA" sz="2000" b="1" dirty="0">
                <a:solidFill>
                  <a:schemeClr val="tx2"/>
                </a:solidFill>
                <a:latin typeface="Calibri" panose="020F0502020204030204" pitchFamily="34" charset="0"/>
              </a:rPr>
              <a:t>en ligne</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635234"/>
            <a:ext cx="1639094" cy="842510"/>
          </a:xfrm>
          <a:prstGeom prst="rect">
            <a:avLst/>
          </a:prstGeom>
        </p:spPr>
      </p:pic>
    </p:spTree>
    <p:extLst>
      <p:ext uri="{BB962C8B-B14F-4D97-AF65-F5344CB8AC3E}">
        <p14:creationId xmlns:p14="http://schemas.microsoft.com/office/powerpoint/2010/main" val="103147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custDataLst>
              <p:tags r:id="rId1"/>
            </p:custDataLst>
          </p:nvPr>
        </p:nvSpPr>
        <p:spPr>
          <a:xfrm>
            <a:off x="755576" y="4293096"/>
            <a:ext cx="7921625" cy="1799679"/>
          </a:xfrm>
        </p:spPr>
        <p:txBody>
          <a:bodyPr rtlCol="0">
            <a:normAutofit/>
          </a:bodyPr>
          <a:lstStyle/>
          <a:p>
            <a:pPr algn="l" eaLnBrk="1" fontAlgn="auto" hangingPunct="1">
              <a:spcAft>
                <a:spcPts val="0"/>
              </a:spcAft>
              <a:defRPr/>
            </a:pPr>
            <a:endParaRPr lang="fr-CA" sz="1200" dirty="0" smtClean="0">
              <a:solidFill>
                <a:schemeClr val="tx1"/>
              </a:solidFill>
            </a:endParaRPr>
          </a:p>
          <a:p>
            <a:pPr marL="457200" indent="-457200" algn="l" eaLnBrk="1" fontAlgn="auto" hangingPunct="1">
              <a:spcBef>
                <a:spcPts val="0"/>
              </a:spcBef>
              <a:spcAft>
                <a:spcPts val="1200"/>
              </a:spcAft>
              <a:buFont typeface="Wingdings" panose="05000000000000000000" pitchFamily="2" charset="2"/>
              <a:buChar char="ü"/>
              <a:defRPr/>
            </a:pPr>
            <a:r>
              <a:rPr lang="fr-CA" sz="1800" b="1" dirty="0" smtClean="0">
                <a:solidFill>
                  <a:schemeClr val="tx1"/>
                </a:solidFill>
              </a:rPr>
              <a:t>Impacts </a:t>
            </a:r>
            <a:r>
              <a:rPr lang="fr-CA" sz="1800" b="1" dirty="0">
                <a:solidFill>
                  <a:schemeClr val="tx1"/>
                </a:solidFill>
              </a:rPr>
              <a:t>importants sur </a:t>
            </a:r>
            <a:r>
              <a:rPr lang="fr-CA" sz="1800" b="1" dirty="0" smtClean="0">
                <a:solidFill>
                  <a:schemeClr val="tx1"/>
                </a:solidFill>
              </a:rPr>
              <a:t> le conjoint et les proches </a:t>
            </a:r>
            <a:endParaRPr lang="fr-CA" sz="1800" b="1" dirty="0">
              <a:solidFill>
                <a:schemeClr val="tx1"/>
              </a:solidFill>
            </a:endParaRPr>
          </a:p>
          <a:p>
            <a:pPr marL="457200" indent="-457200" algn="l" eaLnBrk="1" fontAlgn="auto" hangingPunct="1">
              <a:spcBef>
                <a:spcPts val="0"/>
              </a:spcBef>
              <a:spcAft>
                <a:spcPts val="1200"/>
              </a:spcAft>
              <a:buFont typeface="Wingdings" panose="05000000000000000000" pitchFamily="2" charset="2"/>
              <a:buChar char="ü"/>
              <a:defRPr/>
            </a:pPr>
            <a:r>
              <a:rPr lang="fr-CA" sz="1800" b="1" dirty="0" smtClean="0">
                <a:solidFill>
                  <a:schemeClr val="tx1"/>
                </a:solidFill>
              </a:rPr>
              <a:t>Impacts relatifs </a:t>
            </a:r>
            <a:r>
              <a:rPr lang="fr-CA" sz="1800" b="1" dirty="0">
                <a:solidFill>
                  <a:schemeClr val="tx1"/>
                </a:solidFill>
              </a:rPr>
              <a:t>aux </a:t>
            </a:r>
            <a:r>
              <a:rPr lang="fr-CA" sz="1800" b="1" dirty="0" smtClean="0">
                <a:solidFill>
                  <a:schemeClr val="tx1"/>
                </a:solidFill>
              </a:rPr>
              <a:t>finances, à la qualité de vie, aux relations et à la santé mentale sont les plus marqués</a:t>
            </a:r>
          </a:p>
          <a:p>
            <a:pPr marL="457200" indent="-457200" algn="l" eaLnBrk="1" fontAlgn="auto" hangingPunct="1">
              <a:spcAft>
                <a:spcPts val="0"/>
              </a:spcAft>
              <a:buFont typeface="Wingdings" panose="05000000000000000000" pitchFamily="2" charset="2"/>
              <a:buChar char="ü"/>
              <a:defRPr/>
            </a:pPr>
            <a:r>
              <a:rPr lang="fr-CA" sz="1800" b="1" dirty="0" smtClean="0">
                <a:solidFill>
                  <a:schemeClr val="tx1"/>
                </a:solidFill>
              </a:rPr>
              <a:t>Perte d’emploi, absentéisme et retards (occupation)</a:t>
            </a:r>
          </a:p>
        </p:txBody>
      </p:sp>
      <p:sp>
        <p:nvSpPr>
          <p:cNvPr id="5" name="Organigramme : Alternative 4"/>
          <p:cNvSpPr/>
          <p:nvPr>
            <p:custDataLst>
              <p:tags r:id="rId2"/>
            </p:custDataLst>
          </p:nvPr>
        </p:nvSpPr>
        <p:spPr>
          <a:xfrm>
            <a:off x="1187624" y="1916832"/>
            <a:ext cx="6768752" cy="2232248"/>
          </a:xfrm>
          <a:prstGeom prst="flowChartAlternateProcess">
            <a:avLst/>
          </a:prstGeom>
          <a:solidFill>
            <a:schemeClr val="accent1">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lIns="182880" tIns="91440" anchor="ctr"/>
          <a:lstStyle/>
          <a:p>
            <a:pPr marL="400050" indent="-400050">
              <a:lnSpc>
                <a:spcPct val="115000"/>
              </a:lnSpc>
              <a:spcAft>
                <a:spcPts val="300"/>
              </a:spcAft>
              <a:buFont typeface="+mj-lt"/>
              <a:buAutoNum type="arabicPeriod"/>
              <a:defRPr/>
            </a:pPr>
            <a:r>
              <a:rPr lang="fr-CA" sz="1600" b="1" dirty="0" smtClean="0">
                <a:solidFill>
                  <a:srgbClr val="000000"/>
                </a:solidFill>
                <a:ea typeface="Calibri"/>
                <a:cs typeface="Times New Roman"/>
              </a:rPr>
              <a:t>Personnel : qualité de vie, santé psychosociale, santé physique</a:t>
            </a:r>
          </a:p>
          <a:p>
            <a:pPr marL="400050" indent="-400050">
              <a:lnSpc>
                <a:spcPct val="115000"/>
              </a:lnSpc>
              <a:spcAft>
                <a:spcPts val="300"/>
              </a:spcAft>
              <a:buFont typeface="+mj-lt"/>
              <a:buAutoNum type="arabicPeriod"/>
              <a:defRPr/>
            </a:pPr>
            <a:r>
              <a:rPr lang="fr-CA" sz="1600" b="1" dirty="0" smtClean="0">
                <a:solidFill>
                  <a:srgbClr val="000000"/>
                </a:solidFill>
                <a:ea typeface="Calibri"/>
                <a:cs typeface="Times New Roman"/>
              </a:rPr>
              <a:t>Interpersonnel : familles, proches, réseau interpersonnel</a:t>
            </a:r>
          </a:p>
          <a:p>
            <a:pPr marL="400050" indent="-400050">
              <a:lnSpc>
                <a:spcPct val="115000"/>
              </a:lnSpc>
              <a:spcAft>
                <a:spcPts val="300"/>
              </a:spcAft>
              <a:buFont typeface="+mj-lt"/>
              <a:buAutoNum type="arabicPeriod"/>
              <a:defRPr/>
            </a:pPr>
            <a:r>
              <a:rPr lang="fr-CA" sz="1600" b="1" dirty="0" smtClean="0">
                <a:solidFill>
                  <a:srgbClr val="000000"/>
                </a:solidFill>
                <a:ea typeface="Calibri"/>
                <a:cs typeface="Times New Roman"/>
              </a:rPr>
              <a:t>Occupation/travail/études</a:t>
            </a:r>
          </a:p>
          <a:p>
            <a:pPr marL="400050" indent="-400050">
              <a:lnSpc>
                <a:spcPct val="115000"/>
              </a:lnSpc>
              <a:spcAft>
                <a:spcPts val="300"/>
              </a:spcAft>
              <a:buFont typeface="+mj-lt"/>
              <a:buAutoNum type="arabicPeriod"/>
              <a:defRPr/>
            </a:pPr>
            <a:r>
              <a:rPr lang="fr-CA" sz="1600" b="1" dirty="0" smtClean="0">
                <a:solidFill>
                  <a:srgbClr val="000000"/>
                </a:solidFill>
                <a:ea typeface="Calibri"/>
                <a:cs typeface="Times New Roman"/>
              </a:rPr>
              <a:t>Finances</a:t>
            </a:r>
          </a:p>
          <a:p>
            <a:pPr marL="400050" indent="-400050">
              <a:lnSpc>
                <a:spcPct val="115000"/>
              </a:lnSpc>
              <a:spcAft>
                <a:spcPts val="300"/>
              </a:spcAft>
              <a:buFont typeface="+mj-lt"/>
              <a:buAutoNum type="arabicPeriod"/>
              <a:defRPr/>
            </a:pPr>
            <a:r>
              <a:rPr lang="fr-CA" sz="1600" b="1" dirty="0" smtClean="0">
                <a:solidFill>
                  <a:srgbClr val="000000"/>
                </a:solidFill>
                <a:ea typeface="Calibri"/>
                <a:cs typeface="Times New Roman"/>
              </a:rPr>
              <a:t>Justice et sécurité</a:t>
            </a:r>
          </a:p>
          <a:p>
            <a:pPr marL="400050" indent="-400050">
              <a:lnSpc>
                <a:spcPct val="115000"/>
              </a:lnSpc>
              <a:buFont typeface="+mj-lt"/>
              <a:buAutoNum type="arabicPeriod"/>
              <a:defRPr/>
            </a:pPr>
            <a:r>
              <a:rPr lang="fr-CA" sz="1600" b="1" dirty="0" smtClean="0">
                <a:solidFill>
                  <a:srgbClr val="000000"/>
                </a:solidFill>
                <a:ea typeface="Calibri"/>
                <a:cs typeface="Times New Roman"/>
              </a:rPr>
              <a:t>Communauté</a:t>
            </a:r>
            <a:endParaRPr lang="fr-CA" sz="1600" b="1" dirty="0">
              <a:solidFill>
                <a:srgbClr val="000000"/>
              </a:solidFill>
              <a:ea typeface="Calibri"/>
              <a:cs typeface="Times New Roman"/>
            </a:endParaRPr>
          </a:p>
        </p:txBody>
      </p:sp>
      <p:sp>
        <p:nvSpPr>
          <p:cNvPr id="4" name="ZoneTexte 3"/>
          <p:cNvSpPr txBox="1"/>
          <p:nvPr/>
        </p:nvSpPr>
        <p:spPr>
          <a:xfrm>
            <a:off x="1429356" y="260648"/>
            <a:ext cx="6264696" cy="1384995"/>
          </a:xfrm>
          <a:prstGeom prst="rect">
            <a:avLst/>
          </a:prstGeom>
          <a:noFill/>
        </p:spPr>
        <p:txBody>
          <a:bodyPr wrap="square" rtlCol="0">
            <a:spAutoFit/>
          </a:bodyPr>
          <a:lstStyle/>
          <a:p>
            <a:pPr algn="ctr"/>
            <a:r>
              <a:rPr lang="fr-CA" sz="2000" b="1" dirty="0" smtClean="0">
                <a:solidFill>
                  <a:schemeClr val="tx2"/>
                </a:solidFill>
              </a:rPr>
              <a:t>Méthode 1.</a:t>
            </a:r>
          </a:p>
          <a:p>
            <a:pPr algn="ctr"/>
            <a:r>
              <a:rPr lang="fr-CA" sz="2000" b="1" dirty="0" smtClean="0">
                <a:solidFill>
                  <a:schemeClr val="tx2"/>
                </a:solidFill>
              </a:rPr>
              <a:t>Valider la typologie </a:t>
            </a:r>
            <a:r>
              <a:rPr lang="fr-CA" sz="2000" b="1" dirty="0">
                <a:solidFill>
                  <a:schemeClr val="tx2"/>
                </a:solidFill>
              </a:rPr>
              <a:t>des impacts à </a:t>
            </a:r>
            <a:r>
              <a:rPr lang="fr-CA" sz="2000" b="1" dirty="0" smtClean="0">
                <a:solidFill>
                  <a:schemeClr val="tx2"/>
                </a:solidFill>
              </a:rPr>
              <a:t>mesurer</a:t>
            </a:r>
          </a:p>
          <a:p>
            <a:pPr algn="ctr"/>
            <a:endParaRPr lang="fr-CA" sz="800" b="1" dirty="0" smtClean="0"/>
          </a:p>
          <a:p>
            <a:pPr marL="285750" indent="-285750">
              <a:buFont typeface="Arial" panose="020B0604020202020204" pitchFamily="34" charset="0"/>
              <a:buChar char="•"/>
            </a:pPr>
            <a:r>
              <a:rPr lang="fr-CA" dirty="0" smtClean="0"/>
              <a:t>Mise </a:t>
            </a:r>
            <a:r>
              <a:rPr lang="fr-CA" dirty="0"/>
              <a:t>à jour </a:t>
            </a:r>
            <a:r>
              <a:rPr lang="fr-CA" dirty="0" smtClean="0"/>
              <a:t>à partir des </a:t>
            </a:r>
            <a:r>
              <a:rPr lang="fr-CA" dirty="0"/>
              <a:t>travaux de </a:t>
            </a:r>
            <a:r>
              <a:rPr lang="fr-CA" dirty="0" err="1"/>
              <a:t>Gerstein</a:t>
            </a:r>
            <a:r>
              <a:rPr lang="fr-CA" dirty="0"/>
              <a:t> (1999</a:t>
            </a:r>
            <a:r>
              <a:rPr lang="fr-CA" dirty="0" smtClean="0"/>
              <a:t>)</a:t>
            </a:r>
          </a:p>
          <a:p>
            <a:pPr marL="285750" indent="-285750">
              <a:buFont typeface="Arial" panose="020B0604020202020204" pitchFamily="34" charset="0"/>
              <a:buChar char="•"/>
            </a:pPr>
            <a:r>
              <a:rPr lang="fr-CA" dirty="0" smtClean="0"/>
              <a:t>Revue </a:t>
            </a:r>
            <a:r>
              <a:rPr lang="fr-CA" dirty="0"/>
              <a:t>de </a:t>
            </a:r>
            <a:r>
              <a:rPr lang="fr-CA" dirty="0" smtClean="0"/>
              <a:t>littérature scientifique </a:t>
            </a:r>
            <a:r>
              <a:rPr lang="fr-CA" dirty="0"/>
              <a:t>+ entrevues avec joueurs</a:t>
            </a:r>
          </a:p>
        </p:txBody>
      </p:sp>
    </p:spTree>
    <p:extLst>
      <p:ext uri="{BB962C8B-B14F-4D97-AF65-F5344CB8AC3E}">
        <p14:creationId xmlns:p14="http://schemas.microsoft.com/office/powerpoint/2010/main" val="361011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01256" y="4149080"/>
            <a:ext cx="8352928" cy="1846659"/>
          </a:xfrm>
          <a:prstGeom prst="rect">
            <a:avLst/>
          </a:prstGeom>
          <a:solidFill>
            <a:schemeClr val="accent1">
              <a:lumMod val="20000"/>
              <a:lumOff val="80000"/>
              <a:alpha val="90000"/>
            </a:schemeClr>
          </a:solidFill>
        </p:spPr>
        <p:txBody>
          <a:bodyPr wrap="square" rtlCol="0">
            <a:spAutoFit/>
          </a:bodyPr>
          <a:lstStyle/>
          <a:p>
            <a:pPr algn="ctr"/>
            <a:r>
              <a:rPr lang="fr-CA" b="1" dirty="0" smtClean="0"/>
              <a:t>Méthode d’appariement par score de propension </a:t>
            </a:r>
            <a:r>
              <a:rPr lang="fr-CA" sz="1400" dirty="0" smtClean="0"/>
              <a:t>(</a:t>
            </a:r>
            <a:r>
              <a:rPr lang="fr-CA" sz="1400" dirty="0" err="1" smtClean="0"/>
              <a:t>Rosenbaum</a:t>
            </a:r>
            <a:r>
              <a:rPr lang="fr-CA" sz="1400" dirty="0"/>
              <a:t> </a:t>
            </a:r>
            <a:r>
              <a:rPr lang="fr-CA" sz="1400" dirty="0" smtClean="0"/>
              <a:t>et </a:t>
            </a:r>
            <a:r>
              <a:rPr lang="fr-CA" sz="1400" dirty="0"/>
              <a:t>Rubin, </a:t>
            </a:r>
            <a:r>
              <a:rPr lang="fr-CA" sz="1400" dirty="0" smtClean="0"/>
              <a:t>1983)</a:t>
            </a:r>
          </a:p>
          <a:p>
            <a:pPr algn="ctr"/>
            <a:endParaRPr lang="fr-CA" sz="600" dirty="0" smtClean="0"/>
          </a:p>
          <a:p>
            <a:r>
              <a:rPr lang="fr-CA" sz="1600" b="1" dirty="0" smtClean="0"/>
              <a:t>Simplement dit…</a:t>
            </a:r>
          </a:p>
          <a:p>
            <a:r>
              <a:rPr lang="fr-CA" dirty="0"/>
              <a:t>Pour établir des différences </a:t>
            </a:r>
            <a:r>
              <a:rPr lang="fr-CA" dirty="0" smtClean="0"/>
              <a:t>selon </a:t>
            </a:r>
            <a:r>
              <a:rPr lang="fr-CA" dirty="0"/>
              <a:t>la modalité de jeu, les comparaisons entre les groupes se réalisent sur la base d’individus possédant les mêmes caractéristiques (âge, genre, scolarité, revenu, statut matrimonial, etc.).</a:t>
            </a:r>
          </a:p>
          <a:p>
            <a:endParaRPr lang="fr-CA" sz="2000" dirty="0"/>
          </a:p>
        </p:txBody>
      </p:sp>
      <p:sp>
        <p:nvSpPr>
          <p:cNvPr id="5" name="Sous-titre 2"/>
          <p:cNvSpPr txBox="1">
            <a:spLocks/>
          </p:cNvSpPr>
          <p:nvPr>
            <p:custDataLst>
              <p:tags r:id="rId1"/>
            </p:custDataLst>
          </p:nvPr>
        </p:nvSpPr>
        <p:spPr>
          <a:xfrm>
            <a:off x="611560" y="1052736"/>
            <a:ext cx="7983552" cy="1584176"/>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CA" sz="1800" b="1" dirty="0" smtClean="0"/>
              <a:t>Échantillon</a:t>
            </a:r>
          </a:p>
          <a:p>
            <a:pPr>
              <a:defRPr/>
            </a:pPr>
            <a:endParaRPr lang="fr-CA" sz="700" b="1" dirty="0" smtClean="0">
              <a:solidFill>
                <a:schemeClr val="tx2"/>
              </a:solidFill>
            </a:endParaRPr>
          </a:p>
          <a:p>
            <a:pPr>
              <a:spcBef>
                <a:spcPts val="0"/>
              </a:spcBef>
              <a:spcAft>
                <a:spcPts val="1200"/>
              </a:spcAft>
              <a:defRPr/>
            </a:pPr>
            <a:r>
              <a:rPr lang="fr-CA" sz="1600" b="1" dirty="0" smtClean="0">
                <a:solidFill>
                  <a:schemeClr val="tx2"/>
                </a:solidFill>
              </a:rPr>
              <a:t>Panel Web : le panel est constitué d’individus recrutés à partir de sondages téléphoniques probabilistes</a:t>
            </a:r>
          </a:p>
          <a:p>
            <a:pPr>
              <a:spcBef>
                <a:spcPts val="0"/>
              </a:spcBef>
              <a:spcAft>
                <a:spcPts val="1200"/>
              </a:spcAft>
              <a:defRPr/>
            </a:pPr>
            <a:r>
              <a:rPr lang="fr-CA" sz="1600" b="1" dirty="0" smtClean="0">
                <a:solidFill>
                  <a:schemeClr val="tx2"/>
                </a:solidFill>
              </a:rPr>
              <a:t>Joueurs adultes s’adonnant aux  JHA au moins une fois par mois</a:t>
            </a:r>
          </a:p>
          <a:p>
            <a:pPr>
              <a:defRPr/>
            </a:pPr>
            <a:endParaRPr lang="fr-CA" sz="1900" b="1" dirty="0" smtClean="0"/>
          </a:p>
        </p:txBody>
      </p:sp>
      <p:sp>
        <p:nvSpPr>
          <p:cNvPr id="6" name="ZoneTexte 5"/>
          <p:cNvSpPr txBox="1"/>
          <p:nvPr/>
        </p:nvSpPr>
        <p:spPr>
          <a:xfrm>
            <a:off x="1830580" y="260648"/>
            <a:ext cx="5472608"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1" i="0" u="none" strike="noStrike" kern="0" cap="none" spc="0" normalizeH="0" baseline="0" noProof="0" dirty="0" smtClean="0">
                <a:ln>
                  <a:noFill/>
                </a:ln>
                <a:solidFill>
                  <a:srgbClr val="1F497D"/>
                </a:solidFill>
                <a:effectLst/>
                <a:uLnTx/>
                <a:uFillTx/>
              </a:rPr>
              <a:t>Méthode 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1" i="0" u="none" strike="noStrike" kern="0" cap="none" spc="0" normalizeH="0" baseline="0" noProof="0" dirty="0" smtClean="0">
                <a:ln>
                  <a:noFill/>
                </a:ln>
                <a:solidFill>
                  <a:srgbClr val="1F497D"/>
                </a:solidFill>
                <a:effectLst/>
                <a:uLnTx/>
                <a:uFillTx/>
              </a:rPr>
              <a:t>Comparaison des impacts selon la modalité de jeu </a:t>
            </a:r>
          </a:p>
        </p:txBody>
      </p:sp>
      <p:graphicFrame>
        <p:nvGraphicFramePr>
          <p:cNvPr id="8" name="Tableau 7"/>
          <p:cNvGraphicFramePr>
            <a:graphicFrameLocks noGrp="1"/>
          </p:cNvGraphicFramePr>
          <p:nvPr>
            <p:extLst>
              <p:ext uri="{D42A27DB-BD31-4B8C-83A1-F6EECF244321}">
                <p14:modId xmlns:p14="http://schemas.microsoft.com/office/powerpoint/2010/main" val="1769001798"/>
              </p:ext>
            </p:extLst>
          </p:nvPr>
        </p:nvGraphicFramePr>
        <p:xfrm>
          <a:off x="719573" y="2492896"/>
          <a:ext cx="7416822" cy="980100"/>
        </p:xfrm>
        <a:graphic>
          <a:graphicData uri="http://schemas.openxmlformats.org/drawingml/2006/table">
            <a:tbl>
              <a:tblPr firstRow="1" bandRow="1">
                <a:tableStyleId>{69CF1AB2-1976-4502-BF36-3FF5EA218861}</a:tableStyleId>
              </a:tblPr>
              <a:tblGrid>
                <a:gridCol w="2472274"/>
                <a:gridCol w="2472274"/>
                <a:gridCol w="2472274"/>
              </a:tblGrid>
              <a:tr h="612068">
                <a:tc>
                  <a:txBody>
                    <a:bodyPr/>
                    <a:lstStyle/>
                    <a:p>
                      <a:pPr algn="ctr"/>
                      <a:r>
                        <a:rPr lang="fr-CA" sz="1600" dirty="0" smtClean="0"/>
                        <a:t>Seulement en ligne</a:t>
                      </a:r>
                      <a:endParaRPr lang="fr-CA" sz="1600" dirty="0"/>
                    </a:p>
                  </a:txBody>
                  <a:tcPr/>
                </a:tc>
                <a:tc>
                  <a:txBody>
                    <a:bodyPr/>
                    <a:lstStyle/>
                    <a:p>
                      <a:pPr algn="ctr"/>
                      <a:r>
                        <a:rPr lang="fr-CA" sz="1600" dirty="0" smtClean="0"/>
                        <a:t>En ligne et hors ligne</a:t>
                      </a:r>
                      <a:endParaRPr lang="fr-CA" sz="1600" dirty="0"/>
                    </a:p>
                  </a:txBody>
                  <a:tcPr/>
                </a:tc>
                <a:tc>
                  <a:txBody>
                    <a:bodyPr/>
                    <a:lstStyle/>
                    <a:p>
                      <a:pPr algn="ctr"/>
                      <a:r>
                        <a:rPr lang="fr-CA" sz="1600" dirty="0" smtClean="0"/>
                        <a:t>Seulement</a:t>
                      </a:r>
                      <a:r>
                        <a:rPr lang="fr-CA" sz="1600" baseline="0" dirty="0" smtClean="0"/>
                        <a:t> hors ligne</a:t>
                      </a:r>
                    </a:p>
                    <a:p>
                      <a:pPr algn="ctr"/>
                      <a:r>
                        <a:rPr lang="fr-CA" sz="1600" baseline="0" dirty="0" smtClean="0"/>
                        <a:t>(groupe contrôle)</a:t>
                      </a:r>
                      <a:endParaRPr lang="fr-CA" sz="1600" dirty="0"/>
                    </a:p>
                  </a:txBody>
                  <a:tcPr/>
                </a:tc>
              </a:tr>
              <a:tr h="368032">
                <a:tc>
                  <a:txBody>
                    <a:bodyPr/>
                    <a:lstStyle/>
                    <a:p>
                      <a:pPr algn="ctr"/>
                      <a:r>
                        <a:rPr lang="fr-CA" dirty="0" smtClean="0"/>
                        <a:t>N=143</a:t>
                      </a:r>
                      <a:endParaRPr lang="fr-CA" dirty="0"/>
                    </a:p>
                  </a:txBody>
                  <a:tcPr/>
                </a:tc>
                <a:tc>
                  <a:txBody>
                    <a:bodyPr/>
                    <a:lstStyle/>
                    <a:p>
                      <a:pPr algn="ctr"/>
                      <a:r>
                        <a:rPr lang="fr-CA" dirty="0" smtClean="0"/>
                        <a:t>N=125</a:t>
                      </a:r>
                      <a:endParaRPr lang="fr-CA" dirty="0"/>
                    </a:p>
                  </a:txBody>
                  <a:tcPr/>
                </a:tc>
                <a:tc>
                  <a:txBody>
                    <a:bodyPr/>
                    <a:lstStyle/>
                    <a:p>
                      <a:pPr algn="ctr"/>
                      <a:r>
                        <a:rPr lang="fr-CA" dirty="0" smtClean="0"/>
                        <a:t>N=542</a:t>
                      </a:r>
                      <a:endParaRPr lang="fr-CA" dirty="0"/>
                    </a:p>
                  </a:txBody>
                  <a:tcPr/>
                </a:tc>
              </a:tr>
            </a:tbl>
          </a:graphicData>
        </a:graphic>
      </p:graphicFrame>
      <p:sp>
        <p:nvSpPr>
          <p:cNvPr id="2" name="ZoneTexte 1"/>
          <p:cNvSpPr txBox="1"/>
          <p:nvPr/>
        </p:nvSpPr>
        <p:spPr>
          <a:xfrm>
            <a:off x="422858" y="3668741"/>
            <a:ext cx="2846537" cy="369332"/>
          </a:xfrm>
          <a:prstGeom prst="rect">
            <a:avLst/>
          </a:prstGeom>
          <a:noFill/>
        </p:spPr>
        <p:txBody>
          <a:bodyPr wrap="square" rtlCol="0">
            <a:spAutoFit/>
          </a:bodyPr>
          <a:lstStyle/>
          <a:p>
            <a:r>
              <a:rPr lang="fr-CA" b="1" dirty="0" smtClean="0"/>
              <a:t>Traitement des données</a:t>
            </a:r>
            <a:endParaRPr lang="fr-CA" b="1" dirty="0"/>
          </a:p>
        </p:txBody>
      </p:sp>
    </p:spTree>
    <p:extLst>
      <p:ext uri="{BB962C8B-B14F-4D97-AF65-F5344CB8AC3E}">
        <p14:creationId xmlns:p14="http://schemas.microsoft.com/office/powerpoint/2010/main" val="338817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cstate="print"/>
          <a:srcRect/>
          <a:stretch>
            <a:fillRect/>
          </a:stretch>
        </p:blipFill>
        <p:spPr bwMode="auto">
          <a:xfrm>
            <a:off x="0" y="260648"/>
            <a:ext cx="9144000" cy="5632593"/>
          </a:xfrm>
          <a:prstGeom prst="rect">
            <a:avLst/>
          </a:prstGeom>
          <a:noFill/>
          <a:ln w="9525">
            <a:noFill/>
            <a:miter lim="800000"/>
            <a:headEnd/>
            <a:tailEnd/>
          </a:ln>
        </p:spPr>
      </p:pic>
      <p:sp>
        <p:nvSpPr>
          <p:cNvPr id="6" name="Sous-titre 2"/>
          <p:cNvSpPr txBox="1">
            <a:spLocks/>
          </p:cNvSpPr>
          <p:nvPr/>
        </p:nvSpPr>
        <p:spPr>
          <a:xfrm>
            <a:off x="251520" y="6165304"/>
            <a:ext cx="8712968" cy="64807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1100" b="0" i="0" u="none" strike="noStrike" kern="1200" cap="none" spc="0" normalizeH="0" baseline="0" noProof="0" dirty="0" smtClean="0">
                <a:ln>
                  <a:noFill/>
                </a:ln>
                <a:solidFill>
                  <a:schemeClr val="tx1"/>
                </a:solidFill>
                <a:effectLst/>
                <a:uLnTx/>
                <a:uFillTx/>
                <a:latin typeface="+mn-lt"/>
                <a:ea typeface="+mn-ea"/>
                <a:cs typeface="+mn-cs"/>
              </a:rPr>
              <a:t>Source: </a:t>
            </a:r>
            <a:r>
              <a:rPr kumimoji="0" lang="fr-FR" sz="1100" b="0" i="0" u="none" strike="noStrike" kern="1200" cap="none" spc="0" normalizeH="0" baseline="0" noProof="0" dirty="0" smtClean="0">
                <a:ln>
                  <a:noFill/>
                </a:ln>
                <a:solidFill>
                  <a:schemeClr val="tx1"/>
                </a:solidFill>
                <a:effectLst/>
                <a:uLnTx/>
                <a:uFillTx/>
                <a:latin typeface="+mn-lt"/>
                <a:ea typeface="+mn-ea"/>
                <a:cs typeface="+mn-cs"/>
              </a:rPr>
              <a:t>Papineau, E., </a:t>
            </a:r>
            <a:r>
              <a:rPr kumimoji="0" lang="fr-FR" sz="1100" b="0" i="0" u="none" strike="noStrike" kern="1200" cap="none" spc="0" normalizeH="0" baseline="0" noProof="0" dirty="0" err="1" smtClean="0">
                <a:ln>
                  <a:noFill/>
                </a:ln>
                <a:solidFill>
                  <a:schemeClr val="tx1"/>
                </a:solidFill>
                <a:effectLst/>
                <a:uLnTx/>
                <a:uFillTx/>
                <a:latin typeface="+mn-lt"/>
                <a:ea typeface="+mn-ea"/>
                <a:cs typeface="+mn-cs"/>
              </a:rPr>
              <a:t>Lemétayer</a:t>
            </a:r>
            <a:r>
              <a:rPr kumimoji="0" lang="fr-FR" sz="1100" b="0" i="0" u="none" strike="noStrike" kern="1200" cap="none" spc="0" normalizeH="0" baseline="0" noProof="0" dirty="0" smtClean="0">
                <a:ln>
                  <a:noFill/>
                </a:ln>
                <a:solidFill>
                  <a:schemeClr val="tx1"/>
                </a:solidFill>
                <a:effectLst/>
                <a:uLnTx/>
                <a:uFillTx/>
                <a:latin typeface="+mn-lt"/>
                <a:ea typeface="+mn-ea"/>
                <a:cs typeface="+mn-cs"/>
              </a:rPr>
              <a:t>, F. Lacroix, G., Biron, J.-F., Barry. A.D., Corneau-Tremblay, N., </a:t>
            </a:r>
            <a:r>
              <a:rPr kumimoji="0" lang="fr-FR" sz="1100" b="0" i="0" u="none" strike="noStrike" kern="1200" cap="none" spc="0" normalizeH="0" baseline="0" noProof="0" dirty="0" err="1" smtClean="0">
                <a:ln>
                  <a:noFill/>
                </a:ln>
                <a:solidFill>
                  <a:schemeClr val="tx1"/>
                </a:solidFill>
                <a:effectLst/>
                <a:uLnTx/>
                <a:uFillTx/>
                <a:latin typeface="+mn-lt"/>
                <a:ea typeface="+mn-ea"/>
                <a:cs typeface="+mn-cs"/>
              </a:rPr>
              <a:t>Sévigny</a:t>
            </a:r>
            <a:r>
              <a:rPr kumimoji="0" lang="fr-FR" sz="1100" b="0" i="0" u="none" strike="noStrike" kern="1200" cap="none" spc="0" normalizeH="0" baseline="0" noProof="0" dirty="0" smtClean="0">
                <a:ln>
                  <a:noFill/>
                </a:ln>
                <a:solidFill>
                  <a:schemeClr val="tx1"/>
                </a:solidFill>
                <a:effectLst/>
                <a:uLnTx/>
                <a:uFillTx/>
                <a:latin typeface="+mn-lt"/>
                <a:ea typeface="+mn-ea"/>
                <a:cs typeface="+mn-cs"/>
              </a:rPr>
              <a:t>, S. (2015) Les impacts attribuables aux jeux de hasard et d'argent en ligne: dimensions individuelles et collectives. Rapport de recherche déposé au </a:t>
            </a:r>
            <a:r>
              <a:rPr kumimoji="0" lang="fr-FR" sz="1100" b="0" i="0" u="none" strike="noStrike" kern="1200" cap="none" spc="0" normalizeH="0" baseline="0" noProof="0" dirty="0" err="1" smtClean="0">
                <a:ln>
                  <a:noFill/>
                </a:ln>
                <a:solidFill>
                  <a:schemeClr val="tx1"/>
                </a:solidFill>
                <a:effectLst/>
                <a:uLnTx/>
                <a:uFillTx/>
                <a:latin typeface="+mn-lt"/>
                <a:ea typeface="+mn-ea"/>
                <a:cs typeface="+mn-cs"/>
              </a:rPr>
              <a:t>FQRSC</a:t>
            </a:r>
            <a:r>
              <a:rPr kumimoji="0" lang="fr-FR" sz="11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Recherche subventionnée par le ministère de la Santé et des Services sociaux (MSSS) et le Fonds québécois de la recherche sur la société et la culture (FQRSC) dans le cadre du programme </a:t>
            </a:r>
            <a:r>
              <a:rPr kumimoji="0" lang="fr-FR" sz="1100" b="0" i="1" u="none" strike="noStrike" kern="1200" cap="none" spc="0" normalizeH="0" baseline="0" noProof="0" dirty="0" smtClean="0">
                <a:ln>
                  <a:noFill/>
                </a:ln>
                <a:solidFill>
                  <a:schemeClr val="tx1"/>
                </a:solidFill>
                <a:effectLst/>
                <a:uLnTx/>
                <a:uFillTx/>
                <a:latin typeface="+mn-lt"/>
                <a:ea typeface="+mn-ea"/>
                <a:cs typeface="+mn-cs"/>
              </a:rPr>
              <a:t>Actions concertées</a:t>
            </a:r>
            <a:r>
              <a:rPr kumimoji="0" lang="fr-FR" sz="11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044823"/>
          </a:xfrm>
          <a:solidFill>
            <a:schemeClr val="tx2">
              <a:lumMod val="20000"/>
              <a:lumOff val="80000"/>
            </a:schemeClr>
          </a:solidFill>
        </p:spPr>
        <p:txBody>
          <a:bodyPr>
            <a:normAutofit/>
          </a:bodyPr>
          <a:lstStyle/>
          <a:p>
            <a:r>
              <a:rPr lang="fr-FR" sz="2400" b="1" dirty="0" smtClean="0">
                <a:solidFill>
                  <a:schemeClr val="accent1">
                    <a:lumMod val="50000"/>
                  </a:schemeClr>
                </a:solidFill>
                <a:latin typeface="Calibri" panose="020F0502020204030204" pitchFamily="34" charset="0"/>
              </a:rPr>
              <a:t>Des approches émergentes visent à saisir plus globalement les impacts préjudiciables des JHA</a:t>
            </a:r>
          </a:p>
          <a:p>
            <a:r>
              <a:rPr lang="fr-FR" sz="2400" b="1" dirty="0" smtClean="0">
                <a:solidFill>
                  <a:schemeClr val="accent1">
                    <a:lumMod val="50000"/>
                  </a:schemeClr>
                </a:solidFill>
                <a:latin typeface="Calibri" panose="020F0502020204030204" pitchFamily="34" charset="0"/>
              </a:rPr>
              <a:t>Ces approches offrent des pistes prometteuses de développement pour appréhender la problématique des JHA au niveau populationnel</a:t>
            </a:r>
            <a:endParaRPr lang="fr-FR" sz="2800" b="1" dirty="0" smtClean="0">
              <a:solidFill>
                <a:schemeClr val="accent1">
                  <a:lumMod val="50000"/>
                </a:schemeClr>
              </a:solidFill>
              <a:latin typeface="Calibri" panose="020F0502020204030204" pitchFamily="34" charset="0"/>
            </a:endParaRPr>
          </a:p>
        </p:txBody>
      </p:sp>
      <p:sp>
        <p:nvSpPr>
          <p:cNvPr id="5" name="ZoneTexte 4"/>
          <p:cNvSpPr txBox="1"/>
          <p:nvPr/>
        </p:nvSpPr>
        <p:spPr>
          <a:xfrm>
            <a:off x="2578926" y="548680"/>
            <a:ext cx="3960440" cy="584775"/>
          </a:xfrm>
          <a:prstGeom prst="rect">
            <a:avLst/>
          </a:prstGeom>
          <a:noFill/>
        </p:spPr>
        <p:txBody>
          <a:bodyPr wrap="square" rtlCol="0">
            <a:spAutoFit/>
          </a:bodyPr>
          <a:lstStyle/>
          <a:p>
            <a:pPr algn="ctr"/>
            <a:r>
              <a:rPr lang="fr-CA" sz="3200" b="1" dirty="0" smtClean="0">
                <a:solidFill>
                  <a:schemeClr val="tx2"/>
                </a:solidFill>
              </a:rPr>
              <a:t>Conclusion</a:t>
            </a:r>
            <a:endParaRPr lang="fr-CA" sz="3200" b="1"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687056" y="1556792"/>
            <a:ext cx="7774264" cy="2215991"/>
          </a:xfrm>
          <a:prstGeom prst="rect">
            <a:avLst/>
          </a:prstGeom>
          <a:noFill/>
        </p:spPr>
        <p:txBody>
          <a:bodyPr wrap="square">
            <a:spAutoFit/>
          </a:bodyPr>
          <a:lstStyle/>
          <a:p>
            <a:pPr algn="ctr" fontAlgn="base">
              <a:spcBef>
                <a:spcPct val="0"/>
              </a:spcBef>
              <a:spcAft>
                <a:spcPct val="0"/>
              </a:spcAft>
              <a:defRPr/>
            </a:pPr>
            <a:endParaRPr lang="fr-CA" altLang="fr-FR" b="1" dirty="0">
              <a:solidFill>
                <a:srgbClr val="1F497D"/>
              </a:solidFill>
            </a:endParaRPr>
          </a:p>
          <a:p>
            <a:pPr algn="ctr" fontAlgn="base">
              <a:spcBef>
                <a:spcPct val="0"/>
              </a:spcBef>
              <a:spcAft>
                <a:spcPct val="0"/>
              </a:spcAft>
              <a:defRPr/>
            </a:pPr>
            <a:r>
              <a:rPr lang="fr-CA" altLang="fr-FR" sz="3200" b="1" dirty="0">
                <a:solidFill>
                  <a:srgbClr val="1F497D"/>
                </a:solidFill>
              </a:rPr>
              <a:t>Plan de </a:t>
            </a:r>
            <a:r>
              <a:rPr lang="fr-CA" altLang="fr-FR" sz="3200" b="1" dirty="0" smtClean="0">
                <a:solidFill>
                  <a:srgbClr val="1F497D"/>
                </a:solidFill>
              </a:rPr>
              <a:t>présentation</a:t>
            </a:r>
            <a:endParaRPr lang="fr-CA" altLang="fr-FR" sz="1400" b="1" dirty="0">
              <a:solidFill>
                <a:srgbClr val="1F497D"/>
              </a:solidFill>
            </a:endParaRPr>
          </a:p>
          <a:p>
            <a:pPr marL="446088" indent="-446088" fontAlgn="base">
              <a:spcBef>
                <a:spcPts val="1200"/>
              </a:spcBef>
              <a:spcAft>
                <a:spcPct val="0"/>
              </a:spcAft>
              <a:buFont typeface="+mj-lt"/>
              <a:buAutoNum type="arabicPeriod"/>
              <a:tabLst>
                <a:tab pos="446088" algn="l"/>
              </a:tabLst>
              <a:defRPr/>
            </a:pPr>
            <a:r>
              <a:rPr lang="fr-CA" altLang="fr-FR" sz="2400" b="1" dirty="0" smtClean="0">
                <a:solidFill>
                  <a:srgbClr val="1F497D"/>
                </a:solidFill>
              </a:rPr>
              <a:t>Considérations conceptuelles</a:t>
            </a:r>
          </a:p>
          <a:p>
            <a:pPr lvl="1" fontAlgn="base">
              <a:spcBef>
                <a:spcPct val="0"/>
              </a:spcBef>
              <a:spcAft>
                <a:spcPct val="0"/>
              </a:spcAft>
              <a:tabLst>
                <a:tab pos="361950" algn="l"/>
              </a:tabLst>
              <a:defRPr/>
            </a:pPr>
            <a:endParaRPr lang="fr-CA" altLang="fr-FR" sz="800" b="1" dirty="0" smtClean="0">
              <a:solidFill>
                <a:srgbClr val="1F497D"/>
              </a:solidFill>
            </a:endParaRPr>
          </a:p>
          <a:p>
            <a:pPr fontAlgn="base">
              <a:spcBef>
                <a:spcPct val="0"/>
              </a:spcBef>
              <a:spcAft>
                <a:spcPct val="0"/>
              </a:spcAft>
              <a:tabLst>
                <a:tab pos="446088" algn="l"/>
              </a:tabLst>
              <a:defRPr/>
            </a:pPr>
            <a:r>
              <a:rPr lang="fr-CA" altLang="fr-FR" sz="2400" b="1" dirty="0" smtClean="0">
                <a:solidFill>
                  <a:srgbClr val="1F497D"/>
                </a:solidFill>
              </a:rPr>
              <a:t>2.	Exemple d’une étude sur les impacts des JHA en ligne</a:t>
            </a:r>
            <a:endParaRPr lang="fr-CA" altLang="fr-FR" b="1" dirty="0">
              <a:solidFill>
                <a:srgbClr val="1F497D"/>
              </a:solidFill>
            </a:endParaRPr>
          </a:p>
          <a:p>
            <a:pPr marL="342900" indent="-342900" algn="ctr" fontAlgn="base">
              <a:spcBef>
                <a:spcPct val="0"/>
              </a:spcBef>
              <a:spcAft>
                <a:spcPct val="0"/>
              </a:spcAft>
              <a:buFont typeface="+mj-lt"/>
              <a:buAutoNum type="arabicPeriod"/>
              <a:defRPr/>
            </a:pPr>
            <a:endParaRPr lang="fr-CA" altLang="fr-FR" b="1" dirty="0">
              <a:solidFill>
                <a:srgbClr val="1F497D"/>
              </a:solidFill>
            </a:endParaRPr>
          </a:p>
        </p:txBody>
      </p:sp>
    </p:spTree>
    <p:extLst>
      <p:ext uri="{BB962C8B-B14F-4D97-AF65-F5344CB8AC3E}">
        <p14:creationId xmlns:p14="http://schemas.microsoft.com/office/powerpoint/2010/main" val="147705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6696" y="1628800"/>
            <a:ext cx="8229600" cy="2595959"/>
          </a:xfrm>
          <a:solidFill>
            <a:schemeClr val="accent1">
              <a:lumMod val="20000"/>
              <a:lumOff val="80000"/>
              <a:alpha val="90000"/>
            </a:schemeClr>
          </a:solidFill>
        </p:spPr>
        <p:txBody>
          <a:bodyPr>
            <a:normAutofit/>
          </a:bodyPr>
          <a:lstStyle/>
          <a:p>
            <a:r>
              <a:rPr lang="fr-CA" sz="2400" b="1" dirty="0" smtClean="0">
                <a:solidFill>
                  <a:schemeClr val="tx2"/>
                </a:solidFill>
              </a:rPr>
              <a:t>La pratique des JHA n’est pas d’emblée néfaste pour la santé et le bien-être des joueurs</a:t>
            </a:r>
          </a:p>
          <a:p>
            <a:r>
              <a:rPr lang="fr-CA" sz="2400" b="1" dirty="0" smtClean="0">
                <a:solidFill>
                  <a:schemeClr val="tx2"/>
                </a:solidFill>
              </a:rPr>
              <a:t>Au niveau populationnel, elle comporte une part </a:t>
            </a:r>
            <a:r>
              <a:rPr lang="fr-CA" sz="2400" b="1" u="sng" dirty="0" smtClean="0">
                <a:solidFill>
                  <a:schemeClr val="tx2"/>
                </a:solidFill>
              </a:rPr>
              <a:t>évitable</a:t>
            </a:r>
            <a:r>
              <a:rPr lang="fr-CA" sz="2400" b="1" dirty="0">
                <a:solidFill>
                  <a:schemeClr val="tx2"/>
                </a:solidFill>
              </a:rPr>
              <a:t> </a:t>
            </a:r>
            <a:r>
              <a:rPr lang="fr-CA" sz="2400" b="1" dirty="0" smtClean="0">
                <a:solidFill>
                  <a:schemeClr val="tx2"/>
                </a:solidFill>
              </a:rPr>
              <a:t>de méfaits </a:t>
            </a:r>
          </a:p>
          <a:p>
            <a:r>
              <a:rPr lang="fr-CA" sz="2400" b="1" dirty="0" smtClean="0">
                <a:solidFill>
                  <a:schemeClr val="tx2"/>
                </a:solidFill>
              </a:rPr>
              <a:t>La nature et l’ampleur des méfaits des JHA sont tributaires du cadre avec lequel on les appréhende</a:t>
            </a:r>
            <a:endParaRPr lang="fr-CA" dirty="0" smtClean="0"/>
          </a:p>
        </p:txBody>
      </p:sp>
      <p:sp>
        <p:nvSpPr>
          <p:cNvPr id="2" name="ZoneTexte 1"/>
          <p:cNvSpPr txBox="1"/>
          <p:nvPr/>
        </p:nvSpPr>
        <p:spPr>
          <a:xfrm>
            <a:off x="1354790" y="548680"/>
            <a:ext cx="6408712" cy="584775"/>
          </a:xfrm>
          <a:prstGeom prst="rect">
            <a:avLst/>
          </a:prstGeom>
          <a:noFill/>
        </p:spPr>
        <p:txBody>
          <a:bodyPr wrap="square" rtlCol="0">
            <a:spAutoFit/>
          </a:bodyPr>
          <a:lstStyle/>
          <a:p>
            <a:pPr marL="342900" indent="-342900">
              <a:buFont typeface="+mj-lt"/>
              <a:buAutoNum type="arabicPeriod"/>
            </a:pPr>
            <a:r>
              <a:rPr lang="fr-CA" sz="3200" b="1" dirty="0" smtClean="0">
                <a:solidFill>
                  <a:schemeClr val="tx2"/>
                </a:solidFill>
              </a:rPr>
              <a:t>Considérations conceptuelles</a:t>
            </a:r>
            <a:endParaRPr lang="fr-CA" sz="3200" b="1" dirty="0">
              <a:solidFill>
                <a:schemeClr val="tx2"/>
              </a:solidFill>
            </a:endParaRPr>
          </a:p>
        </p:txBody>
      </p:sp>
    </p:spTree>
    <p:extLst>
      <p:ext uri="{BB962C8B-B14F-4D97-AF65-F5344CB8AC3E}">
        <p14:creationId xmlns:p14="http://schemas.microsoft.com/office/powerpoint/2010/main" val="15482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custDataLst>
              <p:tags r:id="rId1"/>
            </p:custDataLst>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67544" y="980728"/>
            <a:ext cx="8280919" cy="561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txBox="1">
            <a:spLocks/>
          </p:cNvSpPr>
          <p:nvPr/>
        </p:nvSpPr>
        <p:spPr>
          <a:xfrm>
            <a:off x="611560" y="249073"/>
            <a:ext cx="7920880" cy="5760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CA" b="1" dirty="0" smtClean="0">
                <a:solidFill>
                  <a:schemeClr val="tx2"/>
                </a:solidFill>
              </a:rPr>
              <a:t>Principaux impacts préjudiciables reconnus</a:t>
            </a:r>
            <a:endParaRPr lang="fr-CA" b="1" dirty="0">
              <a:solidFill>
                <a:schemeClr val="tx2"/>
              </a:solidFill>
            </a:endParaRPr>
          </a:p>
        </p:txBody>
      </p:sp>
    </p:spTree>
    <p:extLst>
      <p:ext uri="{BB962C8B-B14F-4D97-AF65-F5344CB8AC3E}">
        <p14:creationId xmlns:p14="http://schemas.microsoft.com/office/powerpoint/2010/main" val="427423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849762274"/>
              </p:ext>
            </p:extLst>
          </p:nvPr>
        </p:nvGraphicFramePr>
        <p:xfrm>
          <a:off x="179512" y="836712"/>
          <a:ext cx="8640960" cy="5494266"/>
        </p:xfrm>
        <a:graphic>
          <a:graphicData uri="http://schemas.openxmlformats.org/drawingml/2006/table">
            <a:tbl>
              <a:tblPr firstRow="1">
                <a:tableStyleId>{3C2FFA5D-87B4-456A-9821-1D502468CF0F}</a:tableStyleId>
              </a:tblPr>
              <a:tblGrid>
                <a:gridCol w="3024337"/>
                <a:gridCol w="3888431"/>
                <a:gridCol w="1728192"/>
              </a:tblGrid>
              <a:tr h="735928">
                <a:tc>
                  <a:txBody>
                    <a:bodyPr/>
                    <a:lstStyle/>
                    <a:p>
                      <a:pPr algn="ctr"/>
                      <a:endParaRPr lang="fr-CA" dirty="0" smtClean="0"/>
                    </a:p>
                    <a:p>
                      <a:pPr algn="ctr"/>
                      <a:r>
                        <a:rPr lang="fr-CA" dirty="0" smtClean="0"/>
                        <a:t>Cadre</a:t>
                      </a:r>
                      <a:endParaRPr lang="fr-CA" dirty="0"/>
                    </a:p>
                  </a:txBody>
                  <a:tcPr/>
                </a:tc>
                <a:tc>
                  <a:txBody>
                    <a:bodyPr/>
                    <a:lstStyle/>
                    <a:p>
                      <a:endParaRPr lang="fr-CA" dirty="0" smtClean="0"/>
                    </a:p>
                    <a:p>
                      <a:pPr algn="ctr"/>
                      <a:r>
                        <a:rPr lang="fr-CA" dirty="0" smtClean="0"/>
                        <a:t>Portée</a:t>
                      </a:r>
                      <a:endParaRPr lang="fr-CA" dirty="0"/>
                    </a:p>
                  </a:txBody>
                  <a:tcPr/>
                </a:tc>
                <a:tc>
                  <a:txBody>
                    <a:bodyPr/>
                    <a:lstStyle/>
                    <a:p>
                      <a:endParaRPr lang="fr-CA" dirty="0" smtClean="0"/>
                    </a:p>
                    <a:p>
                      <a:pPr algn="ctr"/>
                      <a:r>
                        <a:rPr lang="fr-CA" dirty="0" smtClean="0"/>
                        <a:t>Ancrages</a:t>
                      </a:r>
                      <a:endParaRPr lang="fr-CA" dirty="0"/>
                    </a:p>
                  </a:txBody>
                  <a:tcPr/>
                </a:tc>
              </a:tr>
              <a:tr h="1064272">
                <a:tc>
                  <a:txBody>
                    <a:bodyPr/>
                    <a:lstStyle/>
                    <a:p>
                      <a:pPr marL="285750" indent="-285750">
                        <a:buFont typeface="Arial" panose="020B0604020202020204" pitchFamily="34" charset="0"/>
                        <a:buChar char="•"/>
                      </a:pPr>
                      <a:r>
                        <a:rPr lang="fr-CA" dirty="0" smtClean="0"/>
                        <a:t>Trouble de jeu</a:t>
                      </a:r>
                    </a:p>
                    <a:p>
                      <a:pPr marL="285750" indent="-285750">
                        <a:buFont typeface="Arial" panose="020B0604020202020204" pitchFamily="34" charset="0"/>
                        <a:buChar char="•"/>
                      </a:pPr>
                      <a:r>
                        <a:rPr lang="fr-CA" dirty="0" smtClean="0"/>
                        <a:t>Jeu pathologique</a:t>
                      </a:r>
                    </a:p>
                    <a:p>
                      <a:pPr marL="285750" indent="-285750">
                        <a:buFont typeface="Arial" panose="020B0604020202020204" pitchFamily="34" charset="0"/>
                        <a:buChar char="•"/>
                      </a:pPr>
                      <a:r>
                        <a:rPr lang="fr-CA" dirty="0" smtClean="0"/>
                        <a:t>« gambling</a:t>
                      </a:r>
                      <a:r>
                        <a:rPr lang="fr-CA" baseline="0" dirty="0" smtClean="0"/>
                        <a:t> </a:t>
                      </a:r>
                      <a:r>
                        <a:rPr lang="fr-CA" baseline="0" dirty="0" err="1" smtClean="0"/>
                        <a:t>disorder</a:t>
                      </a:r>
                      <a:r>
                        <a:rPr lang="fr-CA" baseline="0" dirty="0" smtClean="0"/>
                        <a:t> »</a:t>
                      </a:r>
                      <a:endParaRPr lang="fr-CA" dirty="0"/>
                    </a:p>
                  </a:txBody>
                  <a:tcPr/>
                </a:tc>
                <a:tc>
                  <a:txBody>
                    <a:bodyPr/>
                    <a:lstStyle/>
                    <a:p>
                      <a:r>
                        <a:rPr lang="fr-CA" u="sng" dirty="0" smtClean="0"/>
                        <a:t>Joueur</a:t>
                      </a:r>
                    </a:p>
                    <a:p>
                      <a:r>
                        <a:rPr lang="fr-CA" dirty="0" smtClean="0"/>
                        <a:t>trouble </a:t>
                      </a:r>
                      <a:r>
                        <a:rPr lang="fr-CA" baseline="0" dirty="0" smtClean="0"/>
                        <a:t>de santé mentale (diagnostic)</a:t>
                      </a:r>
                      <a:endParaRPr lang="fr-CA" dirty="0"/>
                    </a:p>
                  </a:txBody>
                  <a:tcPr/>
                </a:tc>
                <a:tc>
                  <a:txBody>
                    <a:bodyPr/>
                    <a:lstStyle/>
                    <a:p>
                      <a:r>
                        <a:rPr lang="fr-CA" sz="1400" dirty="0" smtClean="0"/>
                        <a:t>Association américaine de psychiatrie (1980)</a:t>
                      </a:r>
                    </a:p>
                    <a:p>
                      <a:endParaRPr lang="fr-CA" sz="1400" dirty="0" smtClean="0"/>
                    </a:p>
                    <a:p>
                      <a:endParaRPr lang="fr-CA" sz="1400" dirty="0"/>
                    </a:p>
                  </a:txBody>
                  <a:tcPr/>
                </a:tc>
              </a:tr>
              <a:tr h="1490208">
                <a:tc>
                  <a:txBody>
                    <a:bodyPr/>
                    <a:lstStyle/>
                    <a:p>
                      <a:pPr marL="285750" indent="-285750">
                        <a:buFont typeface="Arial" panose="020B0604020202020204" pitchFamily="34" charset="0"/>
                        <a:buChar char="•"/>
                      </a:pPr>
                      <a:r>
                        <a:rPr lang="fr-CA" dirty="0" smtClean="0"/>
                        <a:t>Jeu problématique</a:t>
                      </a:r>
                    </a:p>
                    <a:p>
                      <a:pPr marL="285750" indent="-285750">
                        <a:buFont typeface="Arial" panose="020B0604020202020204" pitchFamily="34" charset="0"/>
                        <a:buChar char="•"/>
                      </a:pPr>
                      <a:r>
                        <a:rPr lang="fr-CA" dirty="0" smtClean="0"/>
                        <a:t>« </a:t>
                      </a:r>
                      <a:r>
                        <a:rPr lang="fr-CA" dirty="0" err="1" smtClean="0"/>
                        <a:t>Problem</a:t>
                      </a:r>
                      <a:r>
                        <a:rPr lang="fr-CA" dirty="0" smtClean="0"/>
                        <a:t> gambling »</a:t>
                      </a:r>
                      <a:endParaRPr lang="fr-CA" dirty="0"/>
                    </a:p>
                  </a:txBody>
                  <a:tcPr/>
                </a:tc>
                <a:tc>
                  <a:txBody>
                    <a:bodyPr/>
                    <a:lstStyle/>
                    <a:p>
                      <a:r>
                        <a:rPr lang="fr-CA" u="sng" dirty="0" smtClean="0"/>
                        <a:t>Joueur</a:t>
                      </a:r>
                    </a:p>
                    <a:p>
                      <a:r>
                        <a:rPr lang="fr-CA" dirty="0" smtClean="0"/>
                        <a:t>conséquences importantes</a:t>
                      </a:r>
                    </a:p>
                    <a:p>
                      <a:endParaRPr lang="fr-CA" sz="800" dirty="0" smtClean="0"/>
                    </a:p>
                    <a:p>
                      <a:r>
                        <a:rPr lang="fr-CA" u="sng" dirty="0" smtClean="0"/>
                        <a:t>Proches et communauté</a:t>
                      </a:r>
                    </a:p>
                    <a:p>
                      <a:r>
                        <a:rPr lang="fr-CA" u="none" dirty="0" smtClean="0"/>
                        <a:t>conséquences importantes</a:t>
                      </a:r>
                    </a:p>
                    <a:p>
                      <a:endParaRPr lang="fr-CA" u="sng" dirty="0" smtClean="0"/>
                    </a:p>
                  </a:txBody>
                  <a:tcPr/>
                </a:tc>
                <a:tc>
                  <a:txBody>
                    <a:bodyPr/>
                    <a:lstStyle/>
                    <a:p>
                      <a:r>
                        <a:rPr lang="it-IT" sz="1400" dirty="0" smtClean="0"/>
                        <a:t>Neal, Delfabbro &amp; O'Neil</a:t>
                      </a:r>
                      <a:r>
                        <a:rPr lang="it-IT" sz="1400" baseline="0" dirty="0" smtClean="0"/>
                        <a:t> </a:t>
                      </a:r>
                      <a:r>
                        <a:rPr lang="it-IT" sz="1400" dirty="0" smtClean="0"/>
                        <a:t>(2005)</a:t>
                      </a:r>
                      <a:endParaRPr lang="fr-CA" sz="1400" baseline="0" dirty="0" smtClean="0"/>
                    </a:p>
                  </a:txBody>
                  <a:tcPr/>
                </a:tc>
              </a:tr>
              <a:tr h="2015138">
                <a:tc>
                  <a:txBody>
                    <a:bodyPr/>
                    <a:lstStyle/>
                    <a:p>
                      <a:pPr marL="285750" indent="-285750" algn="just">
                        <a:buFont typeface="Arial" panose="020B0604020202020204" pitchFamily="34" charset="0"/>
                        <a:buChar char="•"/>
                      </a:pPr>
                      <a:r>
                        <a:rPr lang="fr-CA" dirty="0" smtClean="0"/>
                        <a:t>Jeu préjudiciable</a:t>
                      </a:r>
                    </a:p>
                    <a:p>
                      <a:pPr marL="285750" indent="-285750" algn="just">
                        <a:buFont typeface="Arial" panose="020B0604020202020204" pitchFamily="34" charset="0"/>
                        <a:buChar char="•"/>
                      </a:pPr>
                      <a:r>
                        <a:rPr lang="fr-CA" dirty="0" smtClean="0"/>
                        <a:t>« Harmful gambling »</a:t>
                      </a:r>
                    </a:p>
                    <a:p>
                      <a:pPr marL="285750" indent="-285750" algn="just">
                        <a:buFont typeface="Arial" panose="020B0604020202020204" pitchFamily="34" charset="0"/>
                        <a:buChar char="•"/>
                      </a:pPr>
                      <a:r>
                        <a:rPr lang="fr-CA" dirty="0" smtClean="0"/>
                        <a:t>« Gambling related harm »</a:t>
                      </a:r>
                    </a:p>
                    <a:p>
                      <a:endParaRPr lang="fr-CA" dirty="0"/>
                    </a:p>
                  </a:txBody>
                  <a:tcPr/>
                </a:tc>
                <a:tc>
                  <a:txBody>
                    <a:bodyPr/>
                    <a:lstStyle/>
                    <a:p>
                      <a:r>
                        <a:rPr lang="fr-CA" u="sng" dirty="0" smtClean="0"/>
                        <a:t>Joueur</a:t>
                      </a:r>
                    </a:p>
                    <a:p>
                      <a:r>
                        <a:rPr lang="fr-CA" dirty="0" smtClean="0"/>
                        <a:t>Conséquences / santé et qualité de vie</a:t>
                      </a:r>
                    </a:p>
                    <a:p>
                      <a:endParaRPr lang="fr-CA" sz="800" dirty="0" smtClean="0"/>
                    </a:p>
                    <a:p>
                      <a:r>
                        <a:rPr lang="fr-CA" u="sng" dirty="0" smtClean="0"/>
                        <a:t>Proches et communauté</a:t>
                      </a:r>
                    </a:p>
                    <a:p>
                      <a:r>
                        <a:rPr lang="fr-CA" dirty="0" smtClean="0"/>
                        <a:t>Conséquences / santé et qualité de vie</a:t>
                      </a:r>
                    </a:p>
                    <a:p>
                      <a:r>
                        <a:rPr lang="fr-CA" sz="1800" dirty="0" smtClean="0"/>
                        <a:t>vulnérabilité / environnement</a:t>
                      </a:r>
                    </a:p>
                  </a:txBody>
                  <a:tcPr/>
                </a:tc>
                <a:tc>
                  <a:txBody>
                    <a:bodyPr/>
                    <a:lstStyle/>
                    <a:p>
                      <a:r>
                        <a:rPr lang="fr-CA" sz="1400" dirty="0" smtClean="0"/>
                        <a:t>Abbott et coll. (2013)</a:t>
                      </a:r>
                    </a:p>
                    <a:p>
                      <a:r>
                        <a:rPr lang="fr-CA" sz="1400" dirty="0" smtClean="0"/>
                        <a:t>- En émergence</a:t>
                      </a:r>
                      <a:endParaRPr lang="fr-CA" sz="1400" dirty="0"/>
                    </a:p>
                  </a:txBody>
                  <a:tcPr/>
                </a:tc>
              </a:tr>
            </a:tbl>
          </a:graphicData>
        </a:graphic>
      </p:graphicFrame>
      <p:sp>
        <p:nvSpPr>
          <p:cNvPr id="3" name="ZoneTexte 2"/>
          <p:cNvSpPr txBox="1"/>
          <p:nvPr/>
        </p:nvSpPr>
        <p:spPr>
          <a:xfrm>
            <a:off x="2123728" y="211790"/>
            <a:ext cx="4968552" cy="584775"/>
          </a:xfrm>
          <a:prstGeom prst="rect">
            <a:avLst/>
          </a:prstGeom>
          <a:noFill/>
        </p:spPr>
        <p:txBody>
          <a:bodyPr wrap="square" rtlCol="0">
            <a:spAutoFit/>
          </a:bodyPr>
          <a:lstStyle/>
          <a:p>
            <a:pPr algn="ctr"/>
            <a:r>
              <a:rPr lang="fr-CA" sz="3200" b="1" dirty="0" smtClean="0">
                <a:solidFill>
                  <a:schemeClr val="tx2"/>
                </a:solidFill>
              </a:rPr>
              <a:t>Différents cadres</a:t>
            </a:r>
            <a:endParaRPr lang="fr-CA" sz="3200" b="1" dirty="0">
              <a:solidFill>
                <a:schemeClr val="tx2"/>
              </a:solidFill>
            </a:endParaRPr>
          </a:p>
        </p:txBody>
      </p:sp>
    </p:spTree>
    <p:extLst>
      <p:ext uri="{BB962C8B-B14F-4D97-AF65-F5344CB8AC3E}">
        <p14:creationId xmlns:p14="http://schemas.microsoft.com/office/powerpoint/2010/main" val="327470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49236"/>
            <a:ext cx="3096344" cy="219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082778" y="1844824"/>
            <a:ext cx="2232248" cy="738664"/>
          </a:xfrm>
          <a:prstGeom prst="rect">
            <a:avLst/>
          </a:prstGeom>
          <a:noFill/>
        </p:spPr>
        <p:txBody>
          <a:bodyPr wrap="square" rtlCol="0">
            <a:spAutoFit/>
          </a:bodyPr>
          <a:lstStyle/>
          <a:p>
            <a:pPr marL="285750" indent="-285750">
              <a:buFont typeface="Arial" panose="020B0604020202020204" pitchFamily="34" charset="0"/>
              <a:buChar char="•"/>
            </a:pPr>
            <a:r>
              <a:rPr lang="fr-CA" sz="1400" dirty="0" err="1" smtClean="0"/>
              <a:t>Wardle</a:t>
            </a:r>
            <a:r>
              <a:rPr lang="fr-CA" sz="1400" dirty="0" smtClean="0"/>
              <a:t> et coll. 2016</a:t>
            </a:r>
          </a:p>
          <a:p>
            <a:pPr marL="285750" indent="-285750">
              <a:buFont typeface="Arial" panose="020B0604020202020204" pitchFamily="34" charset="0"/>
              <a:buChar char="•"/>
            </a:pPr>
            <a:r>
              <a:rPr lang="fr-CA" sz="1400" dirty="0" err="1" smtClean="0"/>
              <a:t>Rockloff</a:t>
            </a:r>
            <a:r>
              <a:rPr lang="fr-CA" sz="1400" dirty="0" smtClean="0"/>
              <a:t>  et coll. 2015</a:t>
            </a:r>
          </a:p>
          <a:p>
            <a:pPr marL="285750" indent="-285750">
              <a:buFont typeface="Arial" panose="020B0604020202020204" pitchFamily="34" charset="0"/>
              <a:buChar char="•"/>
            </a:pPr>
            <a:r>
              <a:rPr lang="fr-CA" sz="1400" dirty="0" smtClean="0"/>
              <a:t>Houle 2014</a:t>
            </a:r>
            <a:endParaRPr lang="fr-CA" sz="1400" dirty="0"/>
          </a:p>
        </p:txBody>
      </p:sp>
      <p:cxnSp>
        <p:nvCxnSpPr>
          <p:cNvPr id="6" name="Connecteur droit 5"/>
          <p:cNvCxnSpPr/>
          <p:nvPr/>
        </p:nvCxnSpPr>
        <p:spPr>
          <a:xfrm flipV="1">
            <a:off x="303137" y="1196752"/>
            <a:ext cx="8485229" cy="26583"/>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104141"/>
            <a:ext cx="3393419" cy="2071706"/>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62" y="4437112"/>
            <a:ext cx="3282454" cy="1818474"/>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511697" y="160374"/>
            <a:ext cx="8130034" cy="830997"/>
          </a:xfrm>
          <a:prstGeom prst="rect">
            <a:avLst/>
          </a:prstGeom>
          <a:noFill/>
        </p:spPr>
        <p:txBody>
          <a:bodyPr wrap="square" rtlCol="0">
            <a:spAutoFit/>
          </a:bodyPr>
          <a:lstStyle/>
          <a:p>
            <a:pPr algn="ctr"/>
            <a:r>
              <a:rPr lang="fr-CA" sz="2400" b="1" dirty="0">
                <a:solidFill>
                  <a:schemeClr val="tx2"/>
                </a:solidFill>
              </a:rPr>
              <a:t>Approches populationnelles </a:t>
            </a:r>
            <a:r>
              <a:rPr lang="fr-CA" sz="2400" b="1" dirty="0" smtClean="0">
                <a:solidFill>
                  <a:schemeClr val="tx2"/>
                </a:solidFill>
              </a:rPr>
              <a:t>émergentes</a:t>
            </a:r>
          </a:p>
          <a:p>
            <a:pPr algn="ctr"/>
            <a:r>
              <a:rPr lang="fr-CA" sz="2400" b="1" dirty="0" smtClean="0">
                <a:solidFill>
                  <a:schemeClr val="tx2"/>
                </a:solidFill>
              </a:rPr>
              <a:t>Impacts préjudiciables (harm</a:t>
            </a:r>
            <a:r>
              <a:rPr lang="fr-CA" sz="2400" b="1" dirty="0">
                <a:solidFill>
                  <a:schemeClr val="tx2"/>
                </a:solidFill>
              </a:rPr>
              <a:t> </a:t>
            </a:r>
            <a:r>
              <a:rPr lang="fr-CA" sz="2400" b="1" dirty="0" smtClean="0">
                <a:solidFill>
                  <a:schemeClr val="tx2"/>
                </a:solidFill>
              </a:rPr>
              <a:t>) / vulnérabilité /environnement </a:t>
            </a:r>
            <a:endParaRPr lang="fr-CA" sz="2400" b="1" dirty="0">
              <a:solidFill>
                <a:schemeClr val="tx2"/>
              </a:solidFill>
            </a:endParaRPr>
          </a:p>
        </p:txBody>
      </p:sp>
      <p:sp>
        <p:nvSpPr>
          <p:cNvPr id="7" name="ZoneTexte 6"/>
          <p:cNvSpPr txBox="1"/>
          <p:nvPr/>
        </p:nvSpPr>
        <p:spPr>
          <a:xfrm>
            <a:off x="3169123" y="1277777"/>
            <a:ext cx="2808312" cy="461665"/>
          </a:xfrm>
          <a:prstGeom prst="rect">
            <a:avLst/>
          </a:prstGeom>
          <a:noFill/>
        </p:spPr>
        <p:txBody>
          <a:bodyPr wrap="square" rtlCol="0">
            <a:spAutoFit/>
          </a:bodyPr>
          <a:lstStyle/>
          <a:p>
            <a:pPr algn="ctr"/>
            <a:r>
              <a:rPr lang="fr-CA" sz="2400" b="1" dirty="0" smtClean="0">
                <a:solidFill>
                  <a:schemeClr val="tx2">
                    <a:lumMod val="75000"/>
                  </a:schemeClr>
                </a:solidFill>
              </a:rPr>
              <a:t>Quelques exemples</a:t>
            </a:r>
            <a:endParaRPr lang="fr-CA" sz="2400" b="1" dirty="0">
              <a:solidFill>
                <a:schemeClr val="tx2">
                  <a:lumMod val="75000"/>
                </a:schemeClr>
              </a:solidFill>
            </a:endParaRPr>
          </a:p>
        </p:txBody>
      </p:sp>
    </p:spTree>
    <p:extLst>
      <p:ext uri="{BB962C8B-B14F-4D97-AF65-F5344CB8AC3E}">
        <p14:creationId xmlns:p14="http://schemas.microsoft.com/office/powerpoint/2010/main" val="306239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47" y="621298"/>
            <a:ext cx="3815832" cy="1288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91" y="1909383"/>
            <a:ext cx="5109389" cy="1313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577" y="3652334"/>
            <a:ext cx="4681572" cy="259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47" y="4416212"/>
            <a:ext cx="4084877"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4"/>
          <p:cNvCxnSpPr/>
          <p:nvPr/>
        </p:nvCxnSpPr>
        <p:spPr>
          <a:xfrm flipV="1">
            <a:off x="193492" y="3573016"/>
            <a:ext cx="8843004" cy="26584"/>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68370" y="3659641"/>
            <a:ext cx="2431422" cy="307777"/>
          </a:xfrm>
          <a:prstGeom prst="rect">
            <a:avLst/>
          </a:prstGeom>
          <a:noFill/>
        </p:spPr>
        <p:txBody>
          <a:bodyPr wrap="square" rtlCol="0">
            <a:spAutoFit/>
          </a:bodyPr>
          <a:lstStyle/>
          <a:p>
            <a:r>
              <a:rPr lang="fr-CA" sz="1400" dirty="0" err="1" smtClean="0"/>
              <a:t>Langham</a:t>
            </a:r>
            <a:r>
              <a:rPr lang="fr-CA" sz="1400" dirty="0" smtClean="0"/>
              <a:t> et coll. 2016</a:t>
            </a:r>
            <a:endParaRPr lang="fr-CA" sz="1400" dirty="0"/>
          </a:p>
        </p:txBody>
      </p:sp>
      <p:sp>
        <p:nvSpPr>
          <p:cNvPr id="13" name="ZoneTexte 12"/>
          <p:cNvSpPr txBox="1"/>
          <p:nvPr/>
        </p:nvSpPr>
        <p:spPr>
          <a:xfrm>
            <a:off x="284845" y="280169"/>
            <a:ext cx="2592288" cy="307777"/>
          </a:xfrm>
          <a:prstGeom prst="rect">
            <a:avLst/>
          </a:prstGeom>
          <a:noFill/>
        </p:spPr>
        <p:txBody>
          <a:bodyPr wrap="square" rtlCol="0">
            <a:spAutoFit/>
          </a:bodyPr>
          <a:lstStyle/>
          <a:p>
            <a:r>
              <a:rPr lang="fr-CA" sz="1400" dirty="0" smtClean="0"/>
              <a:t>Abbott et coll. 2013</a:t>
            </a:r>
            <a:endParaRPr lang="fr-CA" sz="1400" dirty="0"/>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0383" y="587945"/>
            <a:ext cx="3665872" cy="2755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34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67544" y="45704"/>
            <a:ext cx="6768752" cy="666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444208" y="116632"/>
            <a:ext cx="2376264" cy="646331"/>
          </a:xfrm>
          <a:prstGeom prst="rect">
            <a:avLst/>
          </a:prstGeom>
          <a:noFill/>
          <a:ln w="25400">
            <a:solidFill>
              <a:schemeClr val="tx2"/>
            </a:solidFill>
          </a:ln>
        </p:spPr>
        <p:txBody>
          <a:bodyPr wrap="square" rtlCol="0">
            <a:spAutoFit/>
          </a:bodyPr>
          <a:lstStyle/>
          <a:p>
            <a:pPr marR="0" lvl="0" algn="ctr" defTabSz="914400" eaLnBrk="1" fontAlgn="auto" latinLnBrk="0" hangingPunct="1">
              <a:lnSpc>
                <a:spcPct val="100000"/>
              </a:lnSpc>
              <a:spcBef>
                <a:spcPts val="0"/>
              </a:spcBef>
              <a:spcAft>
                <a:spcPts val="0"/>
              </a:spcAft>
              <a:buClrTx/>
              <a:buSzTx/>
              <a:tabLst/>
              <a:defRPr/>
            </a:pPr>
            <a:r>
              <a:rPr kumimoji="0" lang="fr-CA" sz="1800" b="1" i="0" u="none" strike="noStrike" kern="0" cap="none" spc="0" normalizeH="0" noProof="0" dirty="0" smtClean="0">
                <a:ln>
                  <a:noFill/>
                </a:ln>
                <a:solidFill>
                  <a:schemeClr val="tx2"/>
                </a:solidFill>
                <a:effectLst/>
                <a:uLnTx/>
                <a:uFillTx/>
              </a:rPr>
              <a:t>Cadre conceptuel de jeu préjudiciable</a:t>
            </a:r>
          </a:p>
        </p:txBody>
      </p:sp>
      <p:sp>
        <p:nvSpPr>
          <p:cNvPr id="3" name="ZoneTexte 2"/>
          <p:cNvSpPr txBox="1"/>
          <p:nvPr/>
        </p:nvSpPr>
        <p:spPr>
          <a:xfrm>
            <a:off x="7311846" y="1700808"/>
            <a:ext cx="1508626" cy="369332"/>
          </a:xfrm>
          <a:prstGeom prst="rect">
            <a:avLst/>
          </a:prstGeom>
          <a:noFill/>
        </p:spPr>
        <p:txBody>
          <a:bodyPr wrap="square" rtlCol="0">
            <a:spAutoFit/>
          </a:bodyPr>
          <a:lstStyle/>
          <a:p>
            <a:r>
              <a:rPr lang="fr-CA" dirty="0" smtClean="0">
                <a:solidFill>
                  <a:schemeClr val="tx2"/>
                </a:solidFill>
              </a:rPr>
              <a:t>Déterminants</a:t>
            </a:r>
            <a:endParaRPr lang="fr-CA" dirty="0">
              <a:solidFill>
                <a:schemeClr val="tx2"/>
              </a:solidFill>
            </a:endParaRPr>
          </a:p>
        </p:txBody>
      </p:sp>
      <p:sp>
        <p:nvSpPr>
          <p:cNvPr id="5" name="ZoneTexte 4"/>
          <p:cNvSpPr txBox="1"/>
          <p:nvPr/>
        </p:nvSpPr>
        <p:spPr>
          <a:xfrm>
            <a:off x="7284074" y="5013176"/>
            <a:ext cx="1766141" cy="369332"/>
          </a:xfrm>
          <a:prstGeom prst="rect">
            <a:avLst/>
          </a:prstGeom>
          <a:noFill/>
        </p:spPr>
        <p:txBody>
          <a:bodyPr wrap="square" rtlCol="0">
            <a:spAutoFit/>
          </a:bodyPr>
          <a:lstStyle/>
          <a:p>
            <a:pPr algn="ctr"/>
            <a:r>
              <a:rPr lang="fr-CA" dirty="0" smtClean="0">
                <a:solidFill>
                  <a:schemeClr val="tx2"/>
                </a:solidFill>
              </a:rPr>
              <a:t>Impacts</a:t>
            </a:r>
            <a:endParaRPr lang="fr-CA" dirty="0">
              <a:solidFill>
                <a:schemeClr val="tx2"/>
              </a:solidFill>
            </a:endParaRPr>
          </a:p>
        </p:txBody>
      </p:sp>
    </p:spTree>
    <p:extLst>
      <p:ext uri="{BB962C8B-B14F-4D97-AF65-F5344CB8AC3E}">
        <p14:creationId xmlns:p14="http://schemas.microsoft.com/office/powerpoint/2010/main" val="276067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ctrTitle"/>
            <p:custDataLst>
              <p:tags r:id="rId1"/>
            </p:custDataLst>
          </p:nvPr>
        </p:nvSpPr>
        <p:spPr>
          <a:xfrm>
            <a:off x="504827" y="1268760"/>
            <a:ext cx="8136904" cy="864096"/>
          </a:xfrm>
        </p:spPr>
        <p:txBody>
          <a:bodyPr>
            <a:normAutofit fontScale="90000"/>
          </a:bodyPr>
          <a:lstStyle/>
          <a:p>
            <a:pPr eaLnBrk="1" hangingPunct="1">
              <a:spcBef>
                <a:spcPts val="600"/>
              </a:spcBef>
            </a:pPr>
            <a:r>
              <a:rPr lang="fr-CA" altLang="fr-FR" sz="2800" b="1" dirty="0" smtClean="0">
                <a:solidFill>
                  <a:schemeClr val="tx2"/>
                </a:solidFill>
                <a:latin typeface="+mn-lt"/>
              </a:rPr>
              <a:t>2. L’exemple d’une étude sur les impacts du jeu en ligne</a:t>
            </a:r>
            <a:endParaRPr lang="fr-CA" altLang="fr-FR" sz="4000" dirty="0" smtClean="0"/>
          </a:p>
        </p:txBody>
      </p:sp>
      <p:sp>
        <p:nvSpPr>
          <p:cNvPr id="5" name="Organigramme : Alternative 4"/>
          <p:cNvSpPr/>
          <p:nvPr>
            <p:custDataLst>
              <p:tags r:id="rId2"/>
            </p:custDataLst>
          </p:nvPr>
        </p:nvSpPr>
        <p:spPr>
          <a:xfrm>
            <a:off x="624365" y="2636912"/>
            <a:ext cx="7680960" cy="2015678"/>
          </a:xfrm>
          <a:prstGeom prst="flowChartAlternateProcess">
            <a:avLst/>
          </a:prstGeom>
          <a:solidFill>
            <a:schemeClr val="accent1">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lIns="182880" tIns="91440" anchor="ctr"/>
          <a:lstStyle/>
          <a:p>
            <a:pPr>
              <a:lnSpc>
                <a:spcPct val="115000"/>
              </a:lnSpc>
              <a:spcAft>
                <a:spcPts val="300"/>
              </a:spcAft>
              <a:defRPr/>
            </a:pPr>
            <a:r>
              <a:rPr lang="fr-CA" sz="2000" b="1" u="sng" dirty="0" smtClean="0">
                <a:solidFill>
                  <a:srgbClr val="000000"/>
                </a:solidFill>
                <a:ea typeface="Calibri"/>
                <a:cs typeface="Times New Roman"/>
              </a:rPr>
              <a:t>Question de recherche</a:t>
            </a:r>
          </a:p>
          <a:p>
            <a:pPr>
              <a:lnSpc>
                <a:spcPct val="115000"/>
              </a:lnSpc>
              <a:spcAft>
                <a:spcPts val="300"/>
              </a:spcAft>
              <a:defRPr/>
            </a:pPr>
            <a:r>
              <a:rPr lang="fr-CA" sz="2000" b="1" dirty="0" smtClean="0">
                <a:solidFill>
                  <a:srgbClr val="000000"/>
                </a:solidFill>
                <a:ea typeface="Calibri"/>
                <a:cs typeface="Times New Roman"/>
              </a:rPr>
              <a:t>La modalité de JHA « en ligne » génère-t-elle davantage d’impacts préjudiciables que la modalité « hors-ligne » sur la santé et le</a:t>
            </a:r>
            <a:br>
              <a:rPr lang="fr-CA" sz="2000" b="1" dirty="0" smtClean="0">
                <a:solidFill>
                  <a:srgbClr val="000000"/>
                </a:solidFill>
                <a:ea typeface="Calibri"/>
                <a:cs typeface="Times New Roman"/>
              </a:rPr>
            </a:br>
            <a:r>
              <a:rPr lang="fr-CA" sz="2000" b="1" dirty="0" smtClean="0">
                <a:solidFill>
                  <a:srgbClr val="000000"/>
                </a:solidFill>
                <a:ea typeface="Calibri"/>
                <a:cs typeface="Times New Roman"/>
              </a:rPr>
              <a:t>bien-être des joueurs et de leurs proches ?</a:t>
            </a:r>
          </a:p>
          <a:p>
            <a:pPr>
              <a:lnSpc>
                <a:spcPct val="115000"/>
              </a:lnSpc>
              <a:spcAft>
                <a:spcPts val="300"/>
              </a:spcAft>
              <a:defRPr/>
            </a:pPr>
            <a:endParaRPr lang="fr-CA" sz="2000" b="1" dirty="0">
              <a:solidFill>
                <a:srgbClr val="000000"/>
              </a:solidFill>
              <a:ea typeface="Calibri"/>
              <a:cs typeface="Times New Roman"/>
            </a:endParaRPr>
          </a:p>
        </p:txBody>
      </p:sp>
      <p:sp>
        <p:nvSpPr>
          <p:cNvPr id="2" name="Espace réservé du numéro de diapositive 1"/>
          <p:cNvSpPr>
            <a:spLocks noGrp="1"/>
          </p:cNvSpPr>
          <p:nvPr>
            <p:ph type="sldNum" sz="quarter" idx="12"/>
            <p:custDataLst>
              <p:tags r:id="rId3"/>
            </p:custDataLst>
          </p:nvPr>
        </p:nvSpPr>
        <p:spPr/>
        <p:txBody>
          <a:bodyPr/>
          <a:lstStyle/>
          <a:p>
            <a:pPr>
              <a:defRPr/>
            </a:pPr>
            <a:fld id="{0D301033-B998-4717-9458-E5B1AEB22EDF}" type="slidenum">
              <a:rPr lang="fr-CA" smtClean="0">
                <a:solidFill>
                  <a:prstClr val="black">
                    <a:tint val="75000"/>
                  </a:prstClr>
                </a:solidFill>
              </a:rPr>
              <a:pPr>
                <a:defRPr/>
              </a:pPr>
              <a:t>9</a:t>
            </a:fld>
            <a:endParaRPr lang="fr-CA" dirty="0">
              <a:solidFill>
                <a:prstClr val="black">
                  <a:tint val="75000"/>
                </a:prstClr>
              </a:solidFill>
            </a:endParaRPr>
          </a:p>
        </p:txBody>
      </p:sp>
    </p:spTree>
    <p:extLst>
      <p:ext uri="{BB962C8B-B14F-4D97-AF65-F5344CB8AC3E}">
        <p14:creationId xmlns:p14="http://schemas.microsoft.com/office/powerpoint/2010/main" val="26173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TotalTime>
  <Words>602</Words>
  <Application>Microsoft Office PowerPoint</Application>
  <PresentationFormat>Affichage à l'écran (4:3)</PresentationFormat>
  <Paragraphs>111</Paragraphs>
  <Slides>13</Slides>
  <Notes>1</Notes>
  <HiddenSlides>0</HiddenSlides>
  <MMClips>0</MMClips>
  <ScaleCrop>false</ScaleCrop>
  <HeadingPairs>
    <vt:vector size="4" baseType="variant">
      <vt:variant>
        <vt:lpstr>Thème</vt:lpstr>
      </vt:variant>
      <vt:variant>
        <vt:i4>4</vt:i4>
      </vt:variant>
      <vt:variant>
        <vt:lpstr>Titres des diapositives</vt:lpstr>
      </vt:variant>
      <vt:variant>
        <vt:i4>13</vt:i4>
      </vt:variant>
    </vt:vector>
  </HeadingPairs>
  <TitlesOfParts>
    <vt:vector size="17" baseType="lpstr">
      <vt:lpstr>Thème Office</vt:lpstr>
      <vt:lpstr>1_Thème Office</vt:lpstr>
      <vt:lpstr>2_Thème Office</vt: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L’exemple d’une étude sur les impacts du jeu en ligne</vt:lpstr>
      <vt:lpstr>Présentation PowerPoint</vt:lpstr>
      <vt:lpstr>Présentation PowerPoint</vt:lpstr>
      <vt:lpstr>Présentation PowerPoint</vt:lpstr>
      <vt:lpstr>Présentation PowerPoint</vt:lpstr>
    </vt:vector>
  </TitlesOfParts>
  <Company>Institut National de Santé Publique du Québec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INSPQ1</dc:creator>
  <cp:lastModifiedBy>Jean-François Biron</cp:lastModifiedBy>
  <cp:revision>116</cp:revision>
  <cp:lastPrinted>2016-04-01T13:57:10Z</cp:lastPrinted>
  <dcterms:created xsi:type="dcterms:W3CDTF">2016-01-11T15:25:13Z</dcterms:created>
  <dcterms:modified xsi:type="dcterms:W3CDTF">2016-04-01T16:15:52Z</dcterms:modified>
</cp:coreProperties>
</file>